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 id="2147483657" r:id="rId2"/>
    <p:sldMasterId id="2147483659" r:id="rId3"/>
    <p:sldMasterId id="2147483682" r:id="rId4"/>
  </p:sldMasterIdLst>
  <p:notesMasterIdLst>
    <p:notesMasterId r:id="rId28"/>
  </p:notesMasterIdLst>
  <p:sldIdLst>
    <p:sldId id="367" r:id="rId5"/>
    <p:sldId id="368" r:id="rId6"/>
    <p:sldId id="415" r:id="rId7"/>
    <p:sldId id="390" r:id="rId8"/>
    <p:sldId id="414" r:id="rId9"/>
    <p:sldId id="391" r:id="rId10"/>
    <p:sldId id="392" r:id="rId11"/>
    <p:sldId id="393" r:id="rId12"/>
    <p:sldId id="394" r:id="rId13"/>
    <p:sldId id="395" r:id="rId14"/>
    <p:sldId id="396" r:id="rId15"/>
    <p:sldId id="399" r:id="rId16"/>
    <p:sldId id="418" r:id="rId17"/>
    <p:sldId id="419" r:id="rId18"/>
    <p:sldId id="402" r:id="rId19"/>
    <p:sldId id="401" r:id="rId20"/>
    <p:sldId id="420" r:id="rId21"/>
    <p:sldId id="416" r:id="rId22"/>
    <p:sldId id="407" r:id="rId23"/>
    <p:sldId id="409" r:id="rId24"/>
    <p:sldId id="411" r:id="rId25"/>
    <p:sldId id="413" r:id="rId26"/>
    <p:sldId id="389" r:id="rId27"/>
  </p:sldIdLst>
  <p:sldSz cx="9144000" cy="5143500" type="screen16x9"/>
  <p:notesSz cx="6797675" cy="9926638"/>
  <p:defaultTextStyle>
    <a:defPPr>
      <a:defRPr lang="en-AU"/>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D4D4F"/>
    <a:srgbClr val="4D4D4D"/>
    <a:srgbClr val="267485"/>
    <a:srgbClr val="EFFF9C"/>
    <a:srgbClr val="A33F1F"/>
    <a:srgbClr val="0069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88462" autoAdjust="0"/>
  </p:normalViewPr>
  <p:slideViewPr>
    <p:cSldViewPr>
      <p:cViewPr>
        <p:scale>
          <a:sx n="140" d="100"/>
          <a:sy n="140" d="100"/>
        </p:scale>
        <p:origin x="-804" y="-40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endParaRPr lang="en-AU"/>
          </a:p>
        </p:txBody>
      </p:sp>
      <p:sp>
        <p:nvSpPr>
          <p:cNvPr id="6147" name="Rectangle 3"/>
          <p:cNvSpPr>
            <a:spLocks noGrp="1" noChangeArrowheads="1"/>
          </p:cNvSpPr>
          <p:nvPr>
            <p:ph type="dt" idx="1"/>
          </p:nvPr>
        </p:nvSpPr>
        <p:spPr bwMode="auto">
          <a:xfrm>
            <a:off x="3849688"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endParaRPr lang="en-AU"/>
          </a:p>
        </p:txBody>
      </p:sp>
      <p:sp>
        <p:nvSpPr>
          <p:cNvPr id="6148" name="Rectangle 4"/>
          <p:cNvSpPr>
            <a:spLocks noGrp="1" noRot="1" noChangeAspect="1" noChangeArrowheads="1" noTextEdit="1"/>
          </p:cNvSpPr>
          <p:nvPr>
            <p:ph type="sldImg" idx="2"/>
          </p:nvPr>
        </p:nvSpPr>
        <p:spPr bwMode="auto">
          <a:xfrm>
            <a:off x="-431800" y="744538"/>
            <a:ext cx="5289550" cy="2976562"/>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9" name="Rectangle 5"/>
          <p:cNvSpPr>
            <a:spLocks noGrp="1" noChangeArrowheads="1"/>
          </p:cNvSpPr>
          <p:nvPr>
            <p:ph type="body" sz="quarter" idx="3"/>
          </p:nvPr>
        </p:nvSpPr>
        <p:spPr bwMode="auto">
          <a:xfrm>
            <a:off x="401638" y="4025900"/>
            <a:ext cx="5994400" cy="515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6150" name="Rectangle 6"/>
          <p:cNvSpPr>
            <a:spLocks noGrp="1" noChangeArrowheads="1"/>
          </p:cNvSpPr>
          <p:nvPr>
            <p:ph type="ftr" sz="quarter" idx="4"/>
          </p:nvPr>
        </p:nvSpPr>
        <p:spPr bwMode="auto">
          <a:xfrm>
            <a:off x="0" y="9428163"/>
            <a:ext cx="294640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endParaRPr lang="en-AU"/>
          </a:p>
        </p:txBody>
      </p:sp>
      <p:sp>
        <p:nvSpPr>
          <p:cNvPr id="6151" name="Rectangle 7"/>
          <p:cNvSpPr>
            <a:spLocks noGrp="1" noChangeArrowheads="1"/>
          </p:cNvSpPr>
          <p:nvPr>
            <p:ph type="sldNum" sz="quarter" idx="5"/>
          </p:nvPr>
        </p:nvSpPr>
        <p:spPr bwMode="auto">
          <a:xfrm>
            <a:off x="3849688" y="9428163"/>
            <a:ext cx="294640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27884230-34D9-4471-9399-5E5375172E0F}" type="slidenum">
              <a:rPr lang="en-AU"/>
              <a:pPr/>
              <a:t>‹#›</a:t>
            </a:fld>
            <a:endParaRPr lang="en-AU"/>
          </a:p>
        </p:txBody>
      </p:sp>
    </p:spTree>
    <p:extLst>
      <p:ext uri="{BB962C8B-B14F-4D97-AF65-F5344CB8AC3E}">
        <p14:creationId xmlns:p14="http://schemas.microsoft.com/office/powerpoint/2010/main" val="62839029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44538"/>
            <a:ext cx="5289550" cy="2976562"/>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F3F3C019-E231-4231-AFD6-514009B6BB3B}" type="slidenum">
              <a:rPr lang="en-AU" smtClean="0"/>
              <a:t>2</a:t>
            </a:fld>
            <a:endParaRPr lang="en-AU"/>
          </a:p>
        </p:txBody>
      </p:sp>
    </p:spTree>
    <p:extLst>
      <p:ext uri="{BB962C8B-B14F-4D97-AF65-F5344CB8AC3E}">
        <p14:creationId xmlns:p14="http://schemas.microsoft.com/office/powerpoint/2010/main" val="602998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3760">
              <a:defRPr/>
            </a:pPr>
            <a:r>
              <a:rPr lang="en-AU" dirty="0" smtClean="0"/>
              <a:t>Geoscience</a:t>
            </a:r>
            <a:r>
              <a:rPr lang="en-AU" baseline="0" dirty="0" smtClean="0"/>
              <a:t> Australia in collaboration with the CSIRO and Australia’s National Computation Infrastructure have fundamentally changed this paradigm by taking a new approach that involves:</a:t>
            </a:r>
          </a:p>
          <a:p>
            <a:pPr marL="171450" marR="0" lvl="1" indent="-171450" algn="l" defTabSz="913760" rtl="0" eaLnBrk="1" fontAlgn="auto" latinLnBrk="0" hangingPunct="1">
              <a:lnSpc>
                <a:spcPct val="100000"/>
              </a:lnSpc>
              <a:spcBef>
                <a:spcPts val="0"/>
              </a:spcBef>
              <a:spcAft>
                <a:spcPts val="0"/>
              </a:spcAft>
              <a:buClrTx/>
              <a:buSzTx/>
              <a:buFontTx/>
              <a:buChar char="-"/>
              <a:tabLst/>
              <a:defRPr/>
            </a:pPr>
            <a:r>
              <a:rPr lang="en-AU" baseline="0" dirty="0" smtClean="0"/>
              <a:t>Moving all available satellite data onto high-speed storage that is co-located with high-performance computing (i.e. fast disks connected directly into one of the Southern Hemisphere’s fastest supercomputers)</a:t>
            </a:r>
          </a:p>
          <a:p>
            <a:pPr marL="171450" indent="-171450" defTabSz="913760">
              <a:buFontTx/>
              <a:buChar char="-"/>
              <a:defRPr/>
            </a:pPr>
            <a:r>
              <a:rPr lang="en-AU" baseline="0" dirty="0" smtClean="0"/>
              <a:t>Calibrating and correcting all of the data so it is already prepared for subsequent analysis, i.e. we’ve taken account of the fact that each observation is from a different</a:t>
            </a:r>
          </a:p>
          <a:p>
            <a:pPr marL="628650" lvl="1" indent="-171450" defTabSz="913760">
              <a:buFontTx/>
              <a:buChar char="-"/>
              <a:defRPr/>
            </a:pPr>
            <a:r>
              <a:rPr lang="en-AU" baseline="0" dirty="0" smtClean="0"/>
              <a:t>time of day</a:t>
            </a:r>
          </a:p>
          <a:p>
            <a:pPr marL="628650" lvl="1" indent="-171450" defTabSz="913760">
              <a:buFontTx/>
              <a:buChar char="-"/>
              <a:defRPr/>
            </a:pPr>
            <a:r>
              <a:rPr lang="en-AU" baseline="0" dirty="0" smtClean="0"/>
              <a:t>season of the year</a:t>
            </a:r>
          </a:p>
          <a:p>
            <a:pPr marL="628650" lvl="1" indent="-171450" defTabSz="913760">
              <a:buFontTx/>
              <a:buChar char="-"/>
              <a:defRPr/>
            </a:pPr>
            <a:r>
              <a:rPr lang="en-AU" dirty="0" smtClean="0"/>
              <a:t>angle of observation</a:t>
            </a:r>
          </a:p>
          <a:p>
            <a:pPr marL="171450" marR="0" lvl="1" indent="-171450" algn="l" defTabSz="913760" rtl="0" eaLnBrk="1" fontAlgn="auto" latinLnBrk="0" hangingPunct="1">
              <a:lnSpc>
                <a:spcPct val="100000"/>
              </a:lnSpc>
              <a:spcBef>
                <a:spcPts val="0"/>
              </a:spcBef>
              <a:spcAft>
                <a:spcPts val="0"/>
              </a:spcAft>
              <a:buClrTx/>
              <a:buSzTx/>
              <a:buFontTx/>
              <a:buChar char="-"/>
              <a:tabLst/>
              <a:defRPr/>
            </a:pPr>
            <a:r>
              <a:rPr kumimoji="0" lang="en-AU" sz="1200" b="0" i="0" u="none" strike="noStrike" kern="1200" cap="none" spc="0" normalizeH="0" baseline="0" noProof="0" dirty="0" smtClean="0">
                <a:ln>
                  <a:noFill/>
                </a:ln>
                <a:solidFill>
                  <a:prstClr val="black"/>
                </a:solidFill>
                <a:effectLst/>
                <a:uLnTx/>
                <a:uFillTx/>
                <a:latin typeface="Arial" charset="0"/>
                <a:ea typeface="+mn-ea"/>
                <a:cs typeface="+mn-cs"/>
              </a:rPr>
              <a:t>In effect we’ve lined up every observation and removed anything that might stop us from directly comparing one observation with the next. We’ve even accounted for the fact that over the last 30 years, Australia has moved over a metre to the northeast so that we’re confident that you can drill straight through the data and see how the landscape has changed </a:t>
            </a:r>
            <a:endParaRPr lang="en-AU" dirty="0" smtClean="0"/>
          </a:p>
          <a:p>
            <a:pPr defTabSz="913760">
              <a:defRPr/>
            </a:pPr>
            <a:r>
              <a:rPr lang="en-AU" dirty="0" smtClean="0"/>
              <a:t>This has produced an enormous reduction in the time required to produce a new information product. By calibrating the entire data stream to the same standard and making the data accessible in a High Performance Data (HPD) structure co-located with a High Performance Computing (HPC) facility, the data can be viewed as enabling infrastructure for data- intensive science.</a:t>
            </a:r>
          </a:p>
          <a:p>
            <a:pPr defTabSz="913760">
              <a:defRPr/>
            </a:pPr>
            <a:endParaRPr lang="en-AU" dirty="0" smtClean="0"/>
          </a:p>
          <a:p>
            <a:r>
              <a:rPr lang="en-AU" dirty="0" smtClean="0"/>
              <a:t>The Digital Earth Australia Program will deliver robust data infrastructure, standardised services and information products that will:</a:t>
            </a:r>
          </a:p>
          <a:p>
            <a:r>
              <a:rPr lang="en-AU" dirty="0" smtClean="0"/>
              <a:t>1. Increase the efficiency and effectiveness of Australian government programs and policies that need accurate and timely spatial information on the health and productivity of Australia’s landscape.</a:t>
            </a:r>
          </a:p>
          <a:p>
            <a:r>
              <a:rPr lang="en-AU" dirty="0" smtClean="0"/>
              <a:t>2. Enable Australian business to quickly capitalise on open data, and create new capabilities to increase efficiency, productivity and employment opportunities.</a:t>
            </a:r>
          </a:p>
          <a:p>
            <a:pPr defTabSz="913760">
              <a:defRPr/>
            </a:pPr>
            <a:endParaRPr lang="en-AU" dirty="0" smtClean="0"/>
          </a:p>
          <a:p>
            <a:endParaRPr lang="en-AU" dirty="0"/>
          </a:p>
        </p:txBody>
      </p:sp>
      <p:sp>
        <p:nvSpPr>
          <p:cNvPr id="4" name="Slide Number Placeholder 3"/>
          <p:cNvSpPr>
            <a:spLocks noGrp="1"/>
          </p:cNvSpPr>
          <p:nvPr>
            <p:ph type="sldNum" sz="quarter" idx="10"/>
          </p:nvPr>
        </p:nvSpPr>
        <p:spPr/>
        <p:txBody>
          <a:bodyPr/>
          <a:lstStyle/>
          <a:p>
            <a:fld id="{27884230-34D9-4471-9399-5E5375172E0F}" type="slidenum">
              <a:rPr lang="en-AU" smtClean="0"/>
              <a:pPr/>
              <a:t>4</a:t>
            </a:fld>
            <a:endParaRPr lang="en-AU"/>
          </a:p>
        </p:txBody>
      </p:sp>
    </p:spTree>
    <p:extLst>
      <p:ext uri="{BB962C8B-B14F-4D97-AF65-F5344CB8AC3E}">
        <p14:creationId xmlns:p14="http://schemas.microsoft.com/office/powerpoint/2010/main" val="1019374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Footer Placeholder 3"/>
          <p:cNvSpPr>
            <a:spLocks noGrp="1"/>
          </p:cNvSpPr>
          <p:nvPr>
            <p:ph type="ftr" sz="quarter" idx="10"/>
          </p:nvPr>
        </p:nvSpPr>
        <p:spPr/>
        <p:txBody>
          <a:bodyPr/>
          <a:lstStyle>
            <a:lvl1pPr>
              <a:defRPr/>
            </a:lvl1pPr>
          </a:lstStyle>
          <a:p>
            <a:r>
              <a:rPr lang="en-AU"/>
              <a:t>Phone:</a:t>
            </a:r>
            <a:r>
              <a:rPr lang="en-AU" b="0"/>
              <a:t> +61 2 6249 9111</a:t>
            </a:r>
          </a:p>
          <a:p>
            <a:r>
              <a:rPr lang="en-AU"/>
              <a:t>Web:</a:t>
            </a:r>
            <a:r>
              <a:rPr lang="en-AU" b="0"/>
              <a:t> www.ga.gov.au</a:t>
            </a:r>
          </a:p>
          <a:p>
            <a:r>
              <a:rPr lang="en-AU"/>
              <a:t>Email:</a:t>
            </a:r>
            <a:r>
              <a:rPr lang="en-AU" b="0"/>
              <a:t> feedback@ga.gov.au</a:t>
            </a:r>
          </a:p>
          <a:p>
            <a:r>
              <a:rPr lang="en-AU"/>
              <a:t>Address:</a:t>
            </a:r>
            <a:r>
              <a:rPr lang="en-AU" b="0"/>
              <a:t> Cnr Jerrabomberra Avenue and Hindmarsh Drive, Symonston ACT 2609</a:t>
            </a:r>
          </a:p>
          <a:p>
            <a:r>
              <a:rPr lang="en-AU"/>
              <a:t>Postal Address:</a:t>
            </a:r>
            <a:r>
              <a:rPr lang="en-AU" b="0"/>
              <a:t> GPO Box 378, Canberra ACT 2601</a:t>
            </a:r>
          </a:p>
        </p:txBody>
      </p:sp>
    </p:spTree>
    <p:extLst>
      <p:ext uri="{BB962C8B-B14F-4D97-AF65-F5344CB8AC3E}">
        <p14:creationId xmlns:p14="http://schemas.microsoft.com/office/powerpoint/2010/main" val="70794036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86050" name="Rectangle 2"/>
          <p:cNvSpPr>
            <a:spLocks noGrp="1" noChangeArrowheads="1"/>
          </p:cNvSpPr>
          <p:nvPr>
            <p:ph type="ctrTitle"/>
          </p:nvPr>
        </p:nvSpPr>
        <p:spPr>
          <a:xfrm>
            <a:off x="614363" y="1395413"/>
            <a:ext cx="7916862" cy="463846"/>
          </a:xfrm>
        </p:spPr>
        <p:txBody>
          <a:bodyPr lIns="90000" tIns="46800" rIns="90000" bIns="46800"/>
          <a:lstStyle>
            <a:lvl1pPr>
              <a:defRPr sz="2400">
                <a:solidFill>
                  <a:srgbClr val="4D4D4D"/>
                </a:solidFill>
              </a:defRPr>
            </a:lvl1pPr>
          </a:lstStyle>
          <a:p>
            <a:pPr lvl="0"/>
            <a:r>
              <a:rPr lang="en-AU" noProof="0" dirty="0" smtClean="0"/>
              <a:t>Click to edit Master Title style</a:t>
            </a:r>
          </a:p>
        </p:txBody>
      </p:sp>
      <p:sp>
        <p:nvSpPr>
          <p:cNvPr id="386051" name="Rectangle 3"/>
          <p:cNvSpPr>
            <a:spLocks noGrp="1" noChangeArrowheads="1"/>
          </p:cNvSpPr>
          <p:nvPr>
            <p:ph type="subTitle" idx="1"/>
          </p:nvPr>
        </p:nvSpPr>
        <p:spPr>
          <a:xfrm>
            <a:off x="611188" y="1862138"/>
            <a:ext cx="7916862" cy="340735"/>
          </a:xfrm>
        </p:spPr>
        <p:txBody>
          <a:bodyPr lIns="90000" tIns="46800" rIns="90000" bIns="46800">
            <a:spAutoFit/>
          </a:bodyPr>
          <a:lstStyle>
            <a:lvl1pPr>
              <a:defRPr sz="1600">
                <a:solidFill>
                  <a:schemeClr val="tx1"/>
                </a:solidFill>
              </a:defRPr>
            </a:lvl1pPr>
          </a:lstStyle>
          <a:p>
            <a:pPr lvl="0"/>
            <a:r>
              <a:rPr lang="en-AU" noProof="0" dirty="0" smtClean="0"/>
              <a:t>Click to edit Master Author style</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Footer Placeholder 3"/>
          <p:cNvSpPr>
            <a:spLocks noGrp="1"/>
          </p:cNvSpPr>
          <p:nvPr>
            <p:ph type="ftr" sz="quarter" idx="10"/>
          </p:nvPr>
        </p:nvSpPr>
        <p:spPr/>
        <p:txBody>
          <a:bodyPr/>
          <a:lstStyle>
            <a:lvl1pPr>
              <a:defRPr/>
            </a:lvl1pPr>
          </a:lstStyle>
          <a:p>
            <a:endParaRPr lang="en-AU" dirty="0"/>
          </a:p>
        </p:txBody>
      </p:sp>
    </p:spTree>
    <p:extLst>
      <p:ext uri="{BB962C8B-B14F-4D97-AF65-F5344CB8AC3E}">
        <p14:creationId xmlns:p14="http://schemas.microsoft.com/office/powerpoint/2010/main" val="328706296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AU" dirty="0"/>
          </a:p>
        </p:txBody>
      </p:sp>
      <p:sp>
        <p:nvSpPr>
          <p:cNvPr id="3" name="Content Placeholder 2"/>
          <p:cNvSpPr>
            <a:spLocks noGrp="1"/>
          </p:cNvSpPr>
          <p:nvPr>
            <p:ph idx="1" hasCustomPrompt="1"/>
          </p:nvPr>
        </p:nvSpPr>
        <p:spPr>
          <a:xfrm>
            <a:off x="611188" y="1862138"/>
            <a:ext cx="8229600" cy="1557349"/>
          </a:xfrm>
        </p:spPr>
        <p:txBody>
          <a:bodyPr/>
          <a:lstStyle>
            <a:lvl1pPr>
              <a:defRPr>
                <a:solidFill>
                  <a:srgbClr val="4D4D4F"/>
                </a:solidFill>
              </a:defRPr>
            </a:lvl1pPr>
            <a:lvl2pPr>
              <a:defRPr sz="1800">
                <a:solidFill>
                  <a:srgbClr val="4D4D4F"/>
                </a:solidFill>
              </a:defRPr>
            </a:lvl2pPr>
            <a:lvl3pPr>
              <a:defRPr sz="1600">
                <a:solidFill>
                  <a:srgbClr val="4D4D4F"/>
                </a:solidFill>
              </a:defRPr>
            </a:lvl3pPr>
            <a:lvl4pPr>
              <a:defRPr sz="1600">
                <a:solidFill>
                  <a:srgbClr val="4D4D4F"/>
                </a:solidFill>
              </a:defRPr>
            </a:lvl4pPr>
            <a:lvl5pPr>
              <a:defRPr sz="1600">
                <a:solidFill>
                  <a:srgbClr val="4D4D4F"/>
                </a:solidFil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p>
        </p:txBody>
      </p:sp>
    </p:spTree>
    <p:extLst>
      <p:ext uri="{BB962C8B-B14F-4D97-AF65-F5344CB8AC3E}">
        <p14:creationId xmlns:p14="http://schemas.microsoft.com/office/powerpoint/2010/main" val="244258082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AGDC Wid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9AD6"/>
                </a:solidFill>
              </a:defRPr>
            </a:lvl1p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Footer Placeholder 4"/>
          <p:cNvSpPr>
            <a:spLocks noGrp="1"/>
          </p:cNvSpPr>
          <p:nvPr>
            <p:ph type="ftr" sz="quarter" idx="11"/>
          </p:nvPr>
        </p:nvSpPr>
        <p:spPr/>
        <p:txBody>
          <a:bodyPr/>
          <a:lstStyle/>
          <a:p>
            <a:r>
              <a:rPr lang="en-AU" smtClean="0">
                <a:solidFill>
                  <a:srgbClr val="939396"/>
                </a:solidFill>
              </a:rPr>
              <a:t>Insert document footer here</a:t>
            </a:r>
            <a:endParaRPr lang="en-AU">
              <a:solidFill>
                <a:srgbClr val="939396"/>
              </a:solidFill>
            </a:endParaRPr>
          </a:p>
        </p:txBody>
      </p:sp>
    </p:spTree>
    <p:extLst>
      <p:ext uri="{BB962C8B-B14F-4D97-AF65-F5344CB8AC3E}">
        <p14:creationId xmlns:p14="http://schemas.microsoft.com/office/powerpoint/2010/main" val="13110619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D25F4807-364C-455B-9F55-69808DB70173}" type="datetimeFigureOut">
              <a:rPr lang="en-AU" smtClean="0">
                <a:solidFill>
                  <a:prstClr val="black">
                    <a:tint val="75000"/>
                  </a:prstClr>
                </a:solidFill>
                <a:latin typeface="Calibri"/>
              </a:rPr>
              <a:pPr/>
              <a:t>8/11/2017</a:t>
            </a:fld>
            <a:endParaRPr lang="en-AU">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AU">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8ADD077D-A5BE-461C-A4BC-30679D0AD87D}" type="slidenum">
              <a:rPr lang="en-AU" smtClean="0">
                <a:solidFill>
                  <a:prstClr val="black">
                    <a:tint val="75000"/>
                  </a:prstClr>
                </a:solidFill>
                <a:latin typeface="Calibri"/>
              </a:rPr>
              <a:pPr/>
              <a:t>‹#›</a:t>
            </a:fld>
            <a:endParaRPr lang="en-AU">
              <a:solidFill>
                <a:prstClr val="black">
                  <a:tint val="75000"/>
                </a:prstClr>
              </a:solidFill>
              <a:latin typeface="Calibri"/>
            </a:endParaRPr>
          </a:p>
        </p:txBody>
      </p:sp>
    </p:spTree>
    <p:extLst>
      <p:ext uri="{BB962C8B-B14F-4D97-AF65-F5344CB8AC3E}">
        <p14:creationId xmlns:p14="http://schemas.microsoft.com/office/powerpoint/2010/main" val="29810370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3.jp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4.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sp>
        <p:nvSpPr>
          <p:cNvPr id="63497" name="Rectangle 9"/>
          <p:cNvSpPr>
            <a:spLocks noGrp="1" noChangeArrowheads="1"/>
          </p:cNvSpPr>
          <p:nvPr>
            <p:ph type="body" idx="1"/>
          </p:nvPr>
        </p:nvSpPr>
        <p:spPr bwMode="auto">
          <a:xfrm>
            <a:off x="611188" y="1807369"/>
            <a:ext cx="8229600" cy="1765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smtClean="0"/>
          </a:p>
        </p:txBody>
      </p:sp>
      <p:sp>
        <p:nvSpPr>
          <p:cNvPr id="63499" name="Rectangle 11"/>
          <p:cNvSpPr>
            <a:spLocks noGrp="1" noChangeArrowheads="1"/>
          </p:cNvSpPr>
          <p:nvPr>
            <p:ph type="title"/>
          </p:nvPr>
        </p:nvSpPr>
        <p:spPr bwMode="auto">
          <a:xfrm>
            <a:off x="614363" y="1395412"/>
            <a:ext cx="8229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smtClean="0"/>
              <a:t>Click to edit Master title style</a:t>
            </a:r>
            <a:endParaRPr lang="en-AU" dirty="0" smtClean="0"/>
          </a:p>
        </p:txBody>
      </p:sp>
      <p:sp>
        <p:nvSpPr>
          <p:cNvPr id="63500" name="Rectangle 12"/>
          <p:cNvSpPr>
            <a:spLocks noGrp="1" noChangeArrowheads="1"/>
          </p:cNvSpPr>
          <p:nvPr>
            <p:ph type="ftr" sz="quarter" idx="3"/>
          </p:nvPr>
        </p:nvSpPr>
        <p:spPr bwMode="auto">
          <a:xfrm>
            <a:off x="611188" y="3723878"/>
            <a:ext cx="8208962"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1" hangingPunct="1">
              <a:lnSpc>
                <a:spcPct val="80000"/>
              </a:lnSpc>
              <a:spcBef>
                <a:spcPct val="50000"/>
              </a:spcBef>
              <a:defRPr sz="1400" b="1">
                <a:solidFill>
                  <a:srgbClr val="4D4D4D"/>
                </a:solidFill>
              </a:defRPr>
            </a:lvl1pPr>
          </a:lstStyle>
          <a:p>
            <a:r>
              <a:rPr lang="en-AU" dirty="0" smtClean="0"/>
              <a:t>Phone:</a:t>
            </a:r>
            <a:r>
              <a:rPr lang="en-AU" b="0" dirty="0" smtClean="0"/>
              <a:t> +61 2 6249 9111</a:t>
            </a:r>
          </a:p>
          <a:p>
            <a:r>
              <a:rPr lang="en-AU" dirty="0" smtClean="0"/>
              <a:t>Web:</a:t>
            </a:r>
            <a:r>
              <a:rPr lang="en-AU" b="0" dirty="0" smtClean="0"/>
              <a:t> www.ga.gov.au</a:t>
            </a:r>
          </a:p>
          <a:p>
            <a:r>
              <a:rPr lang="en-AU" dirty="0" smtClean="0"/>
              <a:t>Email:</a:t>
            </a:r>
            <a:r>
              <a:rPr lang="en-AU" b="0" dirty="0" smtClean="0"/>
              <a:t> feedback@ga.gov.au</a:t>
            </a:r>
          </a:p>
          <a:p>
            <a:r>
              <a:rPr lang="en-AU" dirty="0" smtClean="0"/>
              <a:t>Address:</a:t>
            </a:r>
            <a:r>
              <a:rPr lang="en-AU" b="0" dirty="0" smtClean="0"/>
              <a:t> </a:t>
            </a:r>
            <a:r>
              <a:rPr lang="en-AU" b="0" dirty="0" err="1" smtClean="0"/>
              <a:t>Cnr</a:t>
            </a:r>
            <a:r>
              <a:rPr lang="en-AU" b="0" dirty="0" smtClean="0"/>
              <a:t> Jerrabomberra Avenue and Hindmarsh Drive, Symonston ACT 2609</a:t>
            </a:r>
          </a:p>
          <a:p>
            <a:r>
              <a:rPr lang="en-AU" dirty="0" smtClean="0"/>
              <a:t>Postal Address:</a:t>
            </a:r>
            <a:r>
              <a:rPr lang="en-AU" b="0" dirty="0" smtClean="0"/>
              <a:t> GPO Box 378, Canberra ACT 2601</a:t>
            </a:r>
            <a:endParaRPr lang="en-AU" b="0" dirty="0"/>
          </a:p>
        </p:txBody>
      </p:sp>
    </p:spTree>
  </p:cSld>
  <p:clrMap bg1="lt1" tx1="dk1" bg2="lt2" tx2="dk2" accent1="accent1" accent2="accent2" accent3="accent3" accent4="accent4" accent5="accent5" accent6="accent6" hlink="hlink" folHlink="folHlink"/>
  <p:sldLayoutIdLst>
    <p:sldLayoutId id="2147483656" r:id="rId1"/>
    <p:sldLayoutId id="2147483661" r:id="rId2"/>
  </p:sldLayoutIdLst>
  <p:timing>
    <p:tnLst>
      <p:par>
        <p:cTn id="1" dur="indefinite" restart="never" nodeType="tmRoot"/>
      </p:par>
    </p:tnLst>
  </p:timing>
  <p:hf sldNum="0" hdr="0" dt="0"/>
  <p:txStyles>
    <p:titleStyle>
      <a:lvl1pPr algn="l" rtl="0" eaLnBrk="1" fontAlgn="base" hangingPunct="1">
        <a:spcBef>
          <a:spcPct val="0"/>
        </a:spcBef>
        <a:spcAft>
          <a:spcPct val="0"/>
        </a:spcAft>
        <a:defRPr sz="2400" b="1">
          <a:solidFill>
            <a:srgbClr val="006983"/>
          </a:solidFill>
          <a:latin typeface="+mj-lt"/>
          <a:ea typeface="+mj-ea"/>
          <a:cs typeface="+mj-cs"/>
        </a:defRPr>
      </a:lvl1pPr>
      <a:lvl2pPr algn="l" rtl="0" eaLnBrk="1" fontAlgn="base" hangingPunct="1">
        <a:spcBef>
          <a:spcPct val="0"/>
        </a:spcBef>
        <a:spcAft>
          <a:spcPct val="0"/>
        </a:spcAft>
        <a:defRPr sz="2600" b="1">
          <a:solidFill>
            <a:srgbClr val="006983"/>
          </a:solidFill>
          <a:latin typeface="Arial" charset="0"/>
        </a:defRPr>
      </a:lvl2pPr>
      <a:lvl3pPr algn="l" rtl="0" eaLnBrk="1" fontAlgn="base" hangingPunct="1">
        <a:spcBef>
          <a:spcPct val="0"/>
        </a:spcBef>
        <a:spcAft>
          <a:spcPct val="0"/>
        </a:spcAft>
        <a:defRPr sz="2600" b="1">
          <a:solidFill>
            <a:srgbClr val="006983"/>
          </a:solidFill>
          <a:latin typeface="Arial" charset="0"/>
        </a:defRPr>
      </a:lvl3pPr>
      <a:lvl4pPr algn="l" rtl="0" eaLnBrk="1" fontAlgn="base" hangingPunct="1">
        <a:spcBef>
          <a:spcPct val="0"/>
        </a:spcBef>
        <a:spcAft>
          <a:spcPct val="0"/>
        </a:spcAft>
        <a:defRPr sz="2600" b="1">
          <a:solidFill>
            <a:srgbClr val="006983"/>
          </a:solidFill>
          <a:latin typeface="Arial" charset="0"/>
        </a:defRPr>
      </a:lvl4pPr>
      <a:lvl5pPr algn="l" rtl="0" eaLnBrk="1" fontAlgn="base" hangingPunct="1">
        <a:spcBef>
          <a:spcPct val="0"/>
        </a:spcBef>
        <a:spcAft>
          <a:spcPct val="0"/>
        </a:spcAft>
        <a:defRPr sz="2600" b="1">
          <a:solidFill>
            <a:srgbClr val="006983"/>
          </a:solidFill>
          <a:latin typeface="Arial" charset="0"/>
        </a:defRPr>
      </a:lvl5pPr>
      <a:lvl6pPr marL="457200" algn="l" rtl="0" eaLnBrk="1" fontAlgn="base" hangingPunct="1">
        <a:spcBef>
          <a:spcPct val="0"/>
        </a:spcBef>
        <a:spcAft>
          <a:spcPct val="0"/>
        </a:spcAft>
        <a:defRPr sz="2600" b="1">
          <a:solidFill>
            <a:srgbClr val="006983"/>
          </a:solidFill>
          <a:latin typeface="Arial" charset="0"/>
        </a:defRPr>
      </a:lvl6pPr>
      <a:lvl7pPr marL="914400" algn="l" rtl="0" eaLnBrk="1" fontAlgn="base" hangingPunct="1">
        <a:spcBef>
          <a:spcPct val="0"/>
        </a:spcBef>
        <a:spcAft>
          <a:spcPct val="0"/>
        </a:spcAft>
        <a:defRPr sz="2600" b="1">
          <a:solidFill>
            <a:srgbClr val="006983"/>
          </a:solidFill>
          <a:latin typeface="Arial" charset="0"/>
        </a:defRPr>
      </a:lvl7pPr>
      <a:lvl8pPr marL="1371600" algn="l" rtl="0" eaLnBrk="1" fontAlgn="base" hangingPunct="1">
        <a:spcBef>
          <a:spcPct val="0"/>
        </a:spcBef>
        <a:spcAft>
          <a:spcPct val="0"/>
        </a:spcAft>
        <a:defRPr sz="2600" b="1">
          <a:solidFill>
            <a:srgbClr val="006983"/>
          </a:solidFill>
          <a:latin typeface="Arial" charset="0"/>
        </a:defRPr>
      </a:lvl8pPr>
      <a:lvl9pPr marL="1828800" algn="l" rtl="0" eaLnBrk="1" fontAlgn="base" hangingPunct="1">
        <a:spcBef>
          <a:spcPct val="0"/>
        </a:spcBef>
        <a:spcAft>
          <a:spcPct val="0"/>
        </a:spcAft>
        <a:defRPr sz="2600" b="1">
          <a:solidFill>
            <a:srgbClr val="006983"/>
          </a:solidFill>
          <a:latin typeface="Arial" charset="0"/>
        </a:defRPr>
      </a:lvl9pPr>
    </p:titleStyle>
    <p:bodyStyle>
      <a:lvl1pPr algn="l" rtl="0" eaLnBrk="1" fontAlgn="base" hangingPunct="1">
        <a:spcBef>
          <a:spcPct val="50000"/>
        </a:spcBef>
        <a:spcAft>
          <a:spcPct val="0"/>
        </a:spcAft>
        <a:defRPr sz="1800">
          <a:solidFill>
            <a:srgbClr val="4D4D4D"/>
          </a:solidFill>
          <a:latin typeface="+mn-lt"/>
          <a:ea typeface="+mn-ea"/>
          <a:cs typeface="+mn-cs"/>
        </a:defRPr>
      </a:lvl1pPr>
      <a:lvl2pPr marL="447675" indent="-268288" algn="l" rtl="0" eaLnBrk="1" fontAlgn="base" hangingPunct="1">
        <a:spcBef>
          <a:spcPct val="50000"/>
        </a:spcBef>
        <a:spcAft>
          <a:spcPct val="0"/>
        </a:spcAft>
        <a:buChar char="•"/>
        <a:defRPr sz="1800">
          <a:solidFill>
            <a:srgbClr val="4D4D4D"/>
          </a:solidFill>
          <a:latin typeface="+mn-lt"/>
        </a:defRPr>
      </a:lvl2pPr>
      <a:lvl3pPr marL="895350" indent="-265113" algn="l" rtl="0" eaLnBrk="1" fontAlgn="base" hangingPunct="1">
        <a:spcBef>
          <a:spcPct val="25000"/>
        </a:spcBef>
        <a:spcAft>
          <a:spcPct val="0"/>
        </a:spcAft>
        <a:buFont typeface="Arial" charset="0"/>
        <a:buChar char="–"/>
        <a:defRPr sz="1600">
          <a:solidFill>
            <a:srgbClr val="4D4D4D"/>
          </a:solidFill>
          <a:latin typeface="+mn-lt"/>
        </a:defRPr>
      </a:lvl3pPr>
      <a:lvl4pPr marL="1344613" indent="-268288" algn="l" rtl="0" eaLnBrk="1" fontAlgn="base" hangingPunct="1">
        <a:spcBef>
          <a:spcPct val="25000"/>
        </a:spcBef>
        <a:spcAft>
          <a:spcPct val="0"/>
        </a:spcAft>
        <a:buChar char="•"/>
        <a:defRPr sz="1600">
          <a:solidFill>
            <a:srgbClr val="4D4D4D"/>
          </a:solidFill>
          <a:latin typeface="+mn-lt"/>
        </a:defRPr>
      </a:lvl4pPr>
      <a:lvl5pPr marL="1792288" indent="-268288" algn="l" rtl="0" eaLnBrk="1" fontAlgn="base" hangingPunct="1">
        <a:spcBef>
          <a:spcPct val="25000"/>
        </a:spcBef>
        <a:spcAft>
          <a:spcPct val="0"/>
        </a:spcAft>
        <a:buFont typeface="Arial" charset="0"/>
        <a:buChar char="–"/>
        <a:defRPr sz="1600">
          <a:solidFill>
            <a:srgbClr val="4D4D4D"/>
          </a:solidFill>
          <a:latin typeface="+mn-lt"/>
        </a:defRPr>
      </a:lvl5pPr>
      <a:lvl6pPr marL="2249488" indent="-268288" algn="l" rtl="0" eaLnBrk="1" fontAlgn="base" hangingPunct="1">
        <a:spcBef>
          <a:spcPct val="25000"/>
        </a:spcBef>
        <a:spcAft>
          <a:spcPct val="0"/>
        </a:spcAft>
        <a:buFont typeface="Arial" charset="0"/>
        <a:buChar char="–"/>
        <a:defRPr sz="2000">
          <a:solidFill>
            <a:srgbClr val="4D4D4D"/>
          </a:solidFill>
          <a:latin typeface="+mn-lt"/>
        </a:defRPr>
      </a:lvl6pPr>
      <a:lvl7pPr marL="2706688" indent="-268288" algn="l" rtl="0" eaLnBrk="1" fontAlgn="base" hangingPunct="1">
        <a:spcBef>
          <a:spcPct val="25000"/>
        </a:spcBef>
        <a:spcAft>
          <a:spcPct val="0"/>
        </a:spcAft>
        <a:buFont typeface="Arial" charset="0"/>
        <a:buChar char="–"/>
        <a:defRPr sz="2000">
          <a:solidFill>
            <a:srgbClr val="4D4D4D"/>
          </a:solidFill>
          <a:latin typeface="+mn-lt"/>
        </a:defRPr>
      </a:lvl7pPr>
      <a:lvl8pPr marL="3163888" indent="-268288" algn="l" rtl="0" eaLnBrk="1" fontAlgn="base" hangingPunct="1">
        <a:spcBef>
          <a:spcPct val="25000"/>
        </a:spcBef>
        <a:spcAft>
          <a:spcPct val="0"/>
        </a:spcAft>
        <a:buFont typeface="Arial" charset="0"/>
        <a:buChar char="–"/>
        <a:defRPr sz="2000">
          <a:solidFill>
            <a:srgbClr val="4D4D4D"/>
          </a:solidFill>
          <a:latin typeface="+mn-lt"/>
        </a:defRPr>
      </a:lvl8pPr>
      <a:lvl9pPr marL="3621088" indent="-268288" algn="l" rtl="0" eaLnBrk="1" fontAlgn="base" hangingPunct="1">
        <a:spcBef>
          <a:spcPct val="25000"/>
        </a:spcBef>
        <a:spcAft>
          <a:spcPct val="0"/>
        </a:spcAft>
        <a:buFont typeface="Arial" charset="0"/>
        <a:buChar char="–"/>
        <a:defRPr sz="2000">
          <a:solidFill>
            <a:srgbClr val="4D4D4D"/>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bwMode="auto">
          <a:xfrm>
            <a:off x="457200" y="311944"/>
            <a:ext cx="8229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AU" dirty="0" smtClean="0"/>
              <a:t>Click to edit Master Title style</a:t>
            </a:r>
          </a:p>
        </p:txBody>
      </p:sp>
      <p:sp>
        <p:nvSpPr>
          <p:cNvPr id="385027" name="Rectangle 3"/>
          <p:cNvSpPr>
            <a:spLocks noGrp="1" noChangeArrowheads="1"/>
          </p:cNvSpPr>
          <p:nvPr>
            <p:ph type="body" idx="1"/>
          </p:nvPr>
        </p:nvSpPr>
        <p:spPr bwMode="auto">
          <a:xfrm>
            <a:off x="457200" y="717822"/>
            <a:ext cx="8229600" cy="3942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p>
        </p:txBody>
      </p:sp>
      <p:sp>
        <p:nvSpPr>
          <p:cNvPr id="385028" name="Rectangle 4"/>
          <p:cNvSpPr>
            <a:spLocks noGrp="1" noChangeArrowheads="1"/>
          </p:cNvSpPr>
          <p:nvPr>
            <p:ph type="ftr" sz="quarter" idx="3"/>
          </p:nvPr>
        </p:nvSpPr>
        <p:spPr bwMode="auto">
          <a:xfrm>
            <a:off x="4284664" y="4844654"/>
            <a:ext cx="4751387" cy="31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r" eaLnBrk="1" hangingPunct="1">
              <a:spcBef>
                <a:spcPct val="50000"/>
              </a:spcBef>
              <a:defRPr sz="800">
                <a:solidFill>
                  <a:schemeClr val="bg1"/>
                </a:solidFill>
              </a:defRPr>
            </a:lvl1pPr>
          </a:lstStyle>
          <a:p>
            <a:endParaRPr lang="en-AU" dirty="0"/>
          </a:p>
        </p:txBody>
      </p:sp>
    </p:spTree>
  </p:cSld>
  <p:clrMap bg1="lt1" tx1="dk1" bg2="lt2" tx2="dk2" accent1="accent1" accent2="accent2" accent3="accent3" accent4="accent4" accent5="accent5" accent6="accent6" hlink="hlink" folHlink="folHlink"/>
  <p:sldLayoutIdLst>
    <p:sldLayoutId id="2147483658" r:id="rId1"/>
    <p:sldLayoutId id="2147483671" r:id="rId2"/>
  </p:sldLayoutIdLst>
  <p:timing>
    <p:tnLst>
      <p:par>
        <p:cTn id="1" dur="indefinite" restart="never" nodeType="tmRoot"/>
      </p:par>
    </p:tnLst>
  </p:timing>
  <p:hf sldNum="0" hdr="0" dt="0"/>
  <p:txStyles>
    <p:titleStyle>
      <a:lvl1pPr algn="l" rtl="0" fontAlgn="base">
        <a:spcBef>
          <a:spcPct val="0"/>
        </a:spcBef>
        <a:spcAft>
          <a:spcPct val="0"/>
        </a:spcAft>
        <a:defRPr sz="2400" b="1">
          <a:solidFill>
            <a:srgbClr val="267485"/>
          </a:solidFill>
          <a:latin typeface="+mj-lt"/>
          <a:ea typeface="+mj-ea"/>
          <a:cs typeface="+mj-cs"/>
        </a:defRPr>
      </a:lvl1pPr>
      <a:lvl2pPr algn="l" rtl="0" fontAlgn="base">
        <a:spcBef>
          <a:spcPct val="0"/>
        </a:spcBef>
        <a:spcAft>
          <a:spcPct val="0"/>
        </a:spcAft>
        <a:defRPr sz="2600" b="1">
          <a:solidFill>
            <a:schemeClr val="bg1"/>
          </a:solidFill>
          <a:latin typeface="Arial" charset="0"/>
        </a:defRPr>
      </a:lvl2pPr>
      <a:lvl3pPr algn="l" rtl="0" fontAlgn="base">
        <a:spcBef>
          <a:spcPct val="0"/>
        </a:spcBef>
        <a:spcAft>
          <a:spcPct val="0"/>
        </a:spcAft>
        <a:defRPr sz="2600" b="1">
          <a:solidFill>
            <a:schemeClr val="bg1"/>
          </a:solidFill>
          <a:latin typeface="Arial" charset="0"/>
        </a:defRPr>
      </a:lvl3pPr>
      <a:lvl4pPr algn="l" rtl="0" fontAlgn="base">
        <a:spcBef>
          <a:spcPct val="0"/>
        </a:spcBef>
        <a:spcAft>
          <a:spcPct val="0"/>
        </a:spcAft>
        <a:defRPr sz="2600" b="1">
          <a:solidFill>
            <a:schemeClr val="bg1"/>
          </a:solidFill>
          <a:latin typeface="Arial" charset="0"/>
        </a:defRPr>
      </a:lvl4pPr>
      <a:lvl5pPr algn="l" rtl="0" fontAlgn="base">
        <a:spcBef>
          <a:spcPct val="0"/>
        </a:spcBef>
        <a:spcAft>
          <a:spcPct val="0"/>
        </a:spcAft>
        <a:defRPr sz="2600" b="1">
          <a:solidFill>
            <a:schemeClr val="bg1"/>
          </a:solidFill>
          <a:latin typeface="Arial" charset="0"/>
        </a:defRPr>
      </a:lvl5pPr>
      <a:lvl6pPr marL="457200" algn="l" rtl="0" fontAlgn="base">
        <a:spcBef>
          <a:spcPct val="0"/>
        </a:spcBef>
        <a:spcAft>
          <a:spcPct val="0"/>
        </a:spcAft>
        <a:defRPr sz="2600" b="1">
          <a:solidFill>
            <a:schemeClr val="bg1"/>
          </a:solidFill>
          <a:latin typeface="Arial" charset="0"/>
        </a:defRPr>
      </a:lvl6pPr>
      <a:lvl7pPr marL="914400" algn="l" rtl="0" fontAlgn="base">
        <a:spcBef>
          <a:spcPct val="0"/>
        </a:spcBef>
        <a:spcAft>
          <a:spcPct val="0"/>
        </a:spcAft>
        <a:defRPr sz="2600" b="1">
          <a:solidFill>
            <a:schemeClr val="bg1"/>
          </a:solidFill>
          <a:latin typeface="Arial" charset="0"/>
        </a:defRPr>
      </a:lvl7pPr>
      <a:lvl8pPr marL="1371600" algn="l" rtl="0" fontAlgn="base">
        <a:spcBef>
          <a:spcPct val="0"/>
        </a:spcBef>
        <a:spcAft>
          <a:spcPct val="0"/>
        </a:spcAft>
        <a:defRPr sz="2600" b="1">
          <a:solidFill>
            <a:schemeClr val="bg1"/>
          </a:solidFill>
          <a:latin typeface="Arial" charset="0"/>
        </a:defRPr>
      </a:lvl8pPr>
      <a:lvl9pPr marL="1828800" algn="l" rtl="0" fontAlgn="base">
        <a:spcBef>
          <a:spcPct val="0"/>
        </a:spcBef>
        <a:spcAft>
          <a:spcPct val="0"/>
        </a:spcAft>
        <a:defRPr sz="2600" b="1">
          <a:solidFill>
            <a:schemeClr val="bg1"/>
          </a:solidFill>
          <a:latin typeface="Arial" charset="0"/>
        </a:defRPr>
      </a:lvl9pPr>
    </p:titleStyle>
    <p:bodyStyle>
      <a:lvl1pPr algn="l" rtl="0" fontAlgn="base">
        <a:spcBef>
          <a:spcPct val="50000"/>
        </a:spcBef>
        <a:spcAft>
          <a:spcPct val="0"/>
        </a:spcAft>
        <a:defRPr sz="1800">
          <a:solidFill>
            <a:srgbClr val="4D4D4D"/>
          </a:solidFill>
          <a:latin typeface="+mn-lt"/>
          <a:ea typeface="+mn-ea"/>
          <a:cs typeface="+mn-cs"/>
        </a:defRPr>
      </a:lvl1pPr>
      <a:lvl2pPr marL="447675" indent="-268288" algn="l" rtl="0" fontAlgn="base">
        <a:spcBef>
          <a:spcPct val="50000"/>
        </a:spcBef>
        <a:spcAft>
          <a:spcPct val="0"/>
        </a:spcAft>
        <a:buChar char="•"/>
        <a:defRPr sz="1800">
          <a:solidFill>
            <a:srgbClr val="4D4D4D"/>
          </a:solidFill>
          <a:latin typeface="+mn-lt"/>
        </a:defRPr>
      </a:lvl2pPr>
      <a:lvl3pPr marL="895350" indent="-268288" algn="l" rtl="0" fontAlgn="base">
        <a:spcBef>
          <a:spcPct val="25000"/>
        </a:spcBef>
        <a:spcAft>
          <a:spcPct val="0"/>
        </a:spcAft>
        <a:buFont typeface="Arial" charset="0"/>
        <a:buChar char="–"/>
        <a:defRPr sz="1600">
          <a:solidFill>
            <a:srgbClr val="4D4D4D"/>
          </a:solidFill>
          <a:latin typeface="+mn-lt"/>
        </a:defRPr>
      </a:lvl3pPr>
      <a:lvl4pPr marL="1350963" indent="-271463" algn="l" rtl="0" fontAlgn="base">
        <a:spcBef>
          <a:spcPct val="25000"/>
        </a:spcBef>
        <a:spcAft>
          <a:spcPct val="0"/>
        </a:spcAft>
        <a:buChar char="•"/>
        <a:defRPr sz="1600">
          <a:solidFill>
            <a:srgbClr val="4D4D4D"/>
          </a:solidFill>
          <a:latin typeface="+mn-lt"/>
        </a:defRPr>
      </a:lvl4pPr>
      <a:lvl5pPr marL="1792288" indent="-261938" algn="l" rtl="0" fontAlgn="base">
        <a:spcBef>
          <a:spcPct val="25000"/>
        </a:spcBef>
        <a:spcAft>
          <a:spcPct val="0"/>
        </a:spcAft>
        <a:buFont typeface="Arial" charset="0"/>
        <a:buChar char="–"/>
        <a:defRPr sz="1600">
          <a:solidFill>
            <a:srgbClr val="4D4D4D"/>
          </a:solidFill>
          <a:latin typeface="+mn-lt"/>
        </a:defRPr>
      </a:lvl5pPr>
      <a:lvl6pPr marL="2249488" indent="-261938" algn="l" rtl="0" fontAlgn="base">
        <a:spcBef>
          <a:spcPct val="25000"/>
        </a:spcBef>
        <a:spcAft>
          <a:spcPct val="0"/>
        </a:spcAft>
        <a:buFont typeface="Arial" charset="0"/>
        <a:buChar char="–"/>
        <a:defRPr sz="2000">
          <a:solidFill>
            <a:schemeClr val="bg1"/>
          </a:solidFill>
          <a:latin typeface="+mn-lt"/>
        </a:defRPr>
      </a:lvl6pPr>
      <a:lvl7pPr marL="2706688" indent="-261938" algn="l" rtl="0" fontAlgn="base">
        <a:spcBef>
          <a:spcPct val="25000"/>
        </a:spcBef>
        <a:spcAft>
          <a:spcPct val="0"/>
        </a:spcAft>
        <a:buFont typeface="Arial" charset="0"/>
        <a:buChar char="–"/>
        <a:defRPr sz="2000">
          <a:solidFill>
            <a:schemeClr val="bg1"/>
          </a:solidFill>
          <a:latin typeface="+mn-lt"/>
        </a:defRPr>
      </a:lvl7pPr>
      <a:lvl8pPr marL="3163888" indent="-261938" algn="l" rtl="0" fontAlgn="base">
        <a:spcBef>
          <a:spcPct val="25000"/>
        </a:spcBef>
        <a:spcAft>
          <a:spcPct val="0"/>
        </a:spcAft>
        <a:buFont typeface="Arial" charset="0"/>
        <a:buChar char="–"/>
        <a:defRPr sz="2000">
          <a:solidFill>
            <a:schemeClr val="bg1"/>
          </a:solidFill>
          <a:latin typeface="+mn-lt"/>
        </a:defRPr>
      </a:lvl8pPr>
      <a:lvl9pPr marL="3621088" indent="-261938" algn="l" rtl="0" fontAlgn="base">
        <a:spcBef>
          <a:spcPct val="25000"/>
        </a:spcBef>
        <a:spcAft>
          <a:spcPct val="0"/>
        </a:spcAft>
        <a:buFont typeface="Arial" charset="0"/>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bwMode="auto">
          <a:xfrm>
            <a:off x="614363" y="1395413"/>
            <a:ext cx="8229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AU" dirty="0" smtClean="0"/>
              <a:t>Click to edit Master Title Style</a:t>
            </a:r>
          </a:p>
        </p:txBody>
      </p:sp>
      <p:sp>
        <p:nvSpPr>
          <p:cNvPr id="413699" name="Rectangle 3"/>
          <p:cNvSpPr>
            <a:spLocks noGrp="1" noChangeArrowheads="1"/>
          </p:cNvSpPr>
          <p:nvPr>
            <p:ph type="body" idx="1"/>
          </p:nvPr>
        </p:nvSpPr>
        <p:spPr bwMode="auto">
          <a:xfrm>
            <a:off x="611188" y="1862138"/>
            <a:ext cx="82296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AU" dirty="0" smtClean="0"/>
              <a:t>Click to edit Master Author style</a:t>
            </a:r>
          </a:p>
        </p:txBody>
      </p:sp>
    </p:spTree>
  </p:cSld>
  <p:clrMap bg1="lt1" tx1="dk1" bg2="lt2" tx2="dk2" accent1="accent1" accent2="accent2" accent3="accent3" accent4="accent4" accent5="accent5" accent6="accent6" hlink="hlink" folHlink="folHlink"/>
  <p:sldLayoutIdLst>
    <p:sldLayoutId id="2147483660" r:id="rId1"/>
    <p:sldLayoutId id="2147483681" r:id="rId2"/>
  </p:sldLayoutIdLst>
  <p:timing>
    <p:tnLst>
      <p:par>
        <p:cTn id="1" dur="indefinite" restart="never" nodeType="tmRoot"/>
      </p:par>
    </p:tnLst>
  </p:timing>
  <p:txStyles>
    <p:titleStyle>
      <a:lvl1pPr algn="l" rtl="0" fontAlgn="base">
        <a:spcBef>
          <a:spcPct val="0"/>
        </a:spcBef>
        <a:spcAft>
          <a:spcPct val="0"/>
        </a:spcAft>
        <a:defRPr sz="2400" b="1">
          <a:solidFill>
            <a:srgbClr val="4D4D4D"/>
          </a:solidFill>
          <a:latin typeface="+mj-lt"/>
          <a:ea typeface="+mj-ea"/>
          <a:cs typeface="+mj-cs"/>
        </a:defRPr>
      </a:lvl1pPr>
      <a:lvl2pPr algn="l" rtl="0" fontAlgn="base">
        <a:spcBef>
          <a:spcPct val="0"/>
        </a:spcBef>
        <a:spcAft>
          <a:spcPct val="0"/>
        </a:spcAft>
        <a:defRPr sz="3000" b="1">
          <a:solidFill>
            <a:srgbClr val="4D4D4D"/>
          </a:solidFill>
          <a:latin typeface="Arial" charset="0"/>
        </a:defRPr>
      </a:lvl2pPr>
      <a:lvl3pPr algn="l" rtl="0" fontAlgn="base">
        <a:spcBef>
          <a:spcPct val="0"/>
        </a:spcBef>
        <a:spcAft>
          <a:spcPct val="0"/>
        </a:spcAft>
        <a:defRPr sz="3000" b="1">
          <a:solidFill>
            <a:srgbClr val="4D4D4D"/>
          </a:solidFill>
          <a:latin typeface="Arial" charset="0"/>
        </a:defRPr>
      </a:lvl3pPr>
      <a:lvl4pPr algn="l" rtl="0" fontAlgn="base">
        <a:spcBef>
          <a:spcPct val="0"/>
        </a:spcBef>
        <a:spcAft>
          <a:spcPct val="0"/>
        </a:spcAft>
        <a:defRPr sz="3000" b="1">
          <a:solidFill>
            <a:srgbClr val="4D4D4D"/>
          </a:solidFill>
          <a:latin typeface="Arial" charset="0"/>
        </a:defRPr>
      </a:lvl4pPr>
      <a:lvl5pPr algn="l" rtl="0" fontAlgn="base">
        <a:spcBef>
          <a:spcPct val="0"/>
        </a:spcBef>
        <a:spcAft>
          <a:spcPct val="0"/>
        </a:spcAft>
        <a:defRPr sz="3000" b="1">
          <a:solidFill>
            <a:srgbClr val="4D4D4D"/>
          </a:solidFill>
          <a:latin typeface="Arial" charset="0"/>
        </a:defRPr>
      </a:lvl5pPr>
      <a:lvl6pPr marL="457200" algn="l" rtl="0" fontAlgn="base">
        <a:spcBef>
          <a:spcPct val="0"/>
        </a:spcBef>
        <a:spcAft>
          <a:spcPct val="0"/>
        </a:spcAft>
        <a:defRPr sz="3000" b="1">
          <a:solidFill>
            <a:srgbClr val="4D4D4D"/>
          </a:solidFill>
          <a:latin typeface="Arial" charset="0"/>
        </a:defRPr>
      </a:lvl6pPr>
      <a:lvl7pPr marL="914400" algn="l" rtl="0" fontAlgn="base">
        <a:spcBef>
          <a:spcPct val="0"/>
        </a:spcBef>
        <a:spcAft>
          <a:spcPct val="0"/>
        </a:spcAft>
        <a:defRPr sz="3000" b="1">
          <a:solidFill>
            <a:srgbClr val="4D4D4D"/>
          </a:solidFill>
          <a:latin typeface="Arial" charset="0"/>
        </a:defRPr>
      </a:lvl7pPr>
      <a:lvl8pPr marL="1371600" algn="l" rtl="0" fontAlgn="base">
        <a:spcBef>
          <a:spcPct val="0"/>
        </a:spcBef>
        <a:spcAft>
          <a:spcPct val="0"/>
        </a:spcAft>
        <a:defRPr sz="3000" b="1">
          <a:solidFill>
            <a:srgbClr val="4D4D4D"/>
          </a:solidFill>
          <a:latin typeface="Arial" charset="0"/>
        </a:defRPr>
      </a:lvl8pPr>
      <a:lvl9pPr marL="1828800" algn="l" rtl="0" fontAlgn="base">
        <a:spcBef>
          <a:spcPct val="0"/>
        </a:spcBef>
        <a:spcAft>
          <a:spcPct val="0"/>
        </a:spcAft>
        <a:defRPr sz="3000" b="1">
          <a:solidFill>
            <a:srgbClr val="4D4D4D"/>
          </a:solidFill>
          <a:latin typeface="Arial" charset="0"/>
        </a:defRPr>
      </a:lvl9pPr>
    </p:titleStyle>
    <p:bodyStyle>
      <a:lvl1pPr marL="342900" indent="-342900" algn="l" rtl="0" fontAlgn="base">
        <a:spcBef>
          <a:spcPct val="20000"/>
        </a:spcBef>
        <a:spcAft>
          <a:spcPct val="0"/>
        </a:spcAft>
        <a:defRPr sz="1600">
          <a:solidFill>
            <a:srgbClr val="4D4D4D"/>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9592" y="432000"/>
            <a:ext cx="7632848" cy="360000"/>
          </a:xfrm>
          <a:prstGeom prst="rect">
            <a:avLst/>
          </a:prstGeom>
        </p:spPr>
        <p:txBody>
          <a:bodyPr vert="horz" lIns="0" tIns="45720" rIns="0" bIns="45720" rtlCol="0" anchor="ctr">
            <a:no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899592" y="879510"/>
            <a:ext cx="7632848" cy="3894683"/>
          </a:xfrm>
          <a:prstGeom prst="rect">
            <a:avLst/>
          </a:prstGeom>
        </p:spPr>
        <p:txBody>
          <a:bodyPr vert="horz" lIns="0" tIns="45720" rIns="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4211960" y="4912030"/>
            <a:ext cx="4335760" cy="180000"/>
          </a:xfrm>
          <a:prstGeom prst="rect">
            <a:avLst/>
          </a:prstGeom>
        </p:spPr>
        <p:txBody>
          <a:bodyPr vert="horz" lIns="0" tIns="45720" rIns="0" bIns="45720" rtlCol="0" anchor="ctr"/>
          <a:lstStyle>
            <a:lvl1pPr algn="r">
              <a:defRPr sz="1000">
                <a:solidFill>
                  <a:schemeClr val="accent5"/>
                </a:solidFill>
                <a:latin typeface="+mn-lt"/>
              </a:defRPr>
            </a:lvl1pPr>
          </a:lstStyle>
          <a:p>
            <a:r>
              <a:rPr lang="en-AU" smtClean="0">
                <a:solidFill>
                  <a:srgbClr val="939396"/>
                </a:solidFill>
              </a:rPr>
              <a:t>Insert document footer here</a:t>
            </a:r>
            <a:endParaRPr lang="en-AU" dirty="0">
              <a:solidFill>
                <a:srgbClr val="939396"/>
              </a:solidFill>
            </a:endParaRPr>
          </a:p>
        </p:txBody>
      </p:sp>
    </p:spTree>
    <p:extLst>
      <p:ext uri="{BB962C8B-B14F-4D97-AF65-F5344CB8AC3E}">
        <p14:creationId xmlns:p14="http://schemas.microsoft.com/office/powerpoint/2010/main" val="3505435324"/>
      </p:ext>
    </p:extLst>
  </p:cSld>
  <p:clrMap bg1="lt1" tx1="dk1" bg2="lt2" tx2="dk2" accent1="accent1" accent2="accent2" accent3="accent3" accent4="accent4" accent5="accent5" accent6="accent6" hlink="hlink" folHlink="folHlink"/>
  <p:sldLayoutIdLst>
    <p:sldLayoutId id="2147483683" r:id="rId1"/>
    <p:sldLayoutId id="2147483684" r:id="rId2"/>
  </p:sldLayoutIdLst>
  <p:timing>
    <p:tnLst>
      <p:par>
        <p:cTn id="1" dur="indefinite" restart="never" nodeType="tmRoot"/>
      </p:par>
    </p:tnLst>
  </p:timing>
  <p:hf sldNum="0" hdr="0" dt="0"/>
  <p:txStyles>
    <p:titleStyle>
      <a:lvl1pPr algn="l" defTabSz="914400" rtl="0" eaLnBrk="1" latinLnBrk="0" hangingPunct="1">
        <a:spcBef>
          <a:spcPct val="0"/>
        </a:spcBef>
        <a:buNone/>
        <a:defRPr sz="2400" b="1"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4.xml"/><Relationship Id="rId5" Type="http://schemas.openxmlformats.org/officeDocument/2006/relationships/image" Target="../media/image42.jpg"/><Relationship Id="rId4" Type="http://schemas.openxmlformats.org/officeDocument/2006/relationships/image" Target="../media/image41.jpg"/></Relationships>
</file>

<file path=ppt/slides/_rels/slide1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 Id="rId5" Type="http://schemas.openxmlformats.org/officeDocument/2006/relationships/image" Target="../media/image47.jpeg"/><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4.xml"/><Relationship Id="rId5" Type="http://schemas.openxmlformats.org/officeDocument/2006/relationships/image" Target="../media/image53.jpeg"/><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eos.ga.gov.au/" TargetMode="External"/><Relationship Id="rId2" Type="http://schemas.openxmlformats.org/officeDocument/2006/relationships/hyperlink" Target="http://dap.nci.org.au/thredds/catalog.html" TargetMode="Externa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292" y="1920000"/>
            <a:ext cx="4981193" cy="2629704"/>
          </a:xfrm>
          <a:prstGeom prst="rect">
            <a:avLst/>
          </a:prstGeom>
        </p:spPr>
      </p:pic>
      <p:pic>
        <p:nvPicPr>
          <p:cNvPr id="4" name="Picture 3"/>
          <p:cNvPicPr>
            <a:picLocks noChangeAspect="1"/>
          </p:cNvPicPr>
          <p:nvPr/>
        </p:nvPicPr>
        <p:blipFill>
          <a:blip r:embed="rId3"/>
          <a:stretch>
            <a:fillRect/>
          </a:stretch>
        </p:blipFill>
        <p:spPr>
          <a:xfrm>
            <a:off x="4427985" y="3381840"/>
            <a:ext cx="4607281" cy="1326049"/>
          </a:xfrm>
          <a:prstGeom prst="rect">
            <a:avLst/>
          </a:prstGeom>
        </p:spPr>
      </p:pic>
      <p:sp>
        <p:nvSpPr>
          <p:cNvPr id="8" name="TextBox 7"/>
          <p:cNvSpPr txBox="1"/>
          <p:nvPr/>
        </p:nvSpPr>
        <p:spPr>
          <a:xfrm>
            <a:off x="192292" y="1212114"/>
            <a:ext cx="8568952" cy="400110"/>
          </a:xfrm>
          <a:prstGeom prst="rect">
            <a:avLst/>
          </a:prstGeom>
          <a:noFill/>
        </p:spPr>
        <p:txBody>
          <a:bodyPr wrap="square" rtlCol="0">
            <a:spAutoFit/>
          </a:bodyPr>
          <a:lstStyle/>
          <a:p>
            <a:pPr algn="ctr"/>
            <a:r>
              <a:rPr lang="en-GB" sz="2000" b="1" dirty="0">
                <a:latin typeface="Franklin Gothic Book" panose="020B0503020102020204" pitchFamily="34" charset="0"/>
                <a:cs typeface="Calibri" panose="020F0502020204030204" pitchFamily="34" charset="0"/>
              </a:rPr>
              <a:t>Deriving an Intertidal DEM from GA’s Intertidal Extents Model (ITEM)</a:t>
            </a:r>
          </a:p>
        </p:txBody>
      </p:sp>
      <p:sp>
        <p:nvSpPr>
          <p:cNvPr id="9" name="TextBox 8"/>
          <p:cNvSpPr txBox="1"/>
          <p:nvPr/>
        </p:nvSpPr>
        <p:spPr>
          <a:xfrm>
            <a:off x="4965768" y="2284547"/>
            <a:ext cx="4314776" cy="984885"/>
          </a:xfrm>
          <a:prstGeom prst="rect">
            <a:avLst/>
          </a:prstGeom>
          <a:noFill/>
        </p:spPr>
        <p:txBody>
          <a:bodyPr wrap="square" rtlCol="0">
            <a:spAutoFit/>
          </a:bodyPr>
          <a:lstStyle/>
          <a:p>
            <a:pPr algn="ctr"/>
            <a:r>
              <a:rPr lang="en-US" sz="2200" b="1" dirty="0" smtClean="0">
                <a:latin typeface="Calibri" panose="020F0502020204030204" pitchFamily="34" charset="0"/>
                <a:cs typeface="Calibri" panose="020F0502020204030204" pitchFamily="34" charset="0"/>
              </a:rPr>
              <a:t>Stephen Sagar</a:t>
            </a:r>
          </a:p>
          <a:p>
            <a:pPr algn="ctr"/>
            <a:r>
              <a:rPr lang="en-US" i="1" dirty="0" smtClean="0">
                <a:latin typeface="Calibri" panose="020F0502020204030204" pitchFamily="34" charset="0"/>
                <a:cs typeface="Calibri" panose="020F0502020204030204" pitchFamily="34" charset="0"/>
              </a:rPr>
              <a:t>National Earth and Marine Observations Branch</a:t>
            </a:r>
            <a:endParaRPr lang="en-GB"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03743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Franklin Gothic Book" panose="020B0503020102020204" pitchFamily="34" charset="0"/>
              </a:rPr>
              <a:t>The Relative Extents Model</a:t>
            </a:r>
            <a:endParaRPr lang="en-AU" dirty="0">
              <a:latin typeface="Franklin Gothic Book" panose="020B0503020102020204" pitchFamily="34" charset="0"/>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520" y="1059582"/>
            <a:ext cx="5267765" cy="3023667"/>
          </a:xfrm>
        </p:spPr>
      </p:pic>
      <p:sp>
        <p:nvSpPr>
          <p:cNvPr id="4" name="Footer Placeholder 3"/>
          <p:cNvSpPr>
            <a:spLocks noGrp="1"/>
          </p:cNvSpPr>
          <p:nvPr>
            <p:ph type="ftr" sz="quarter" idx="10"/>
          </p:nvPr>
        </p:nvSpPr>
        <p:spPr/>
        <p:txBody>
          <a:bodyPr/>
          <a:lstStyle/>
          <a:p>
            <a:endParaRPr lang="en-AU"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029" y="1059582"/>
            <a:ext cx="5267765" cy="3023667"/>
          </a:xfrm>
          <a:prstGeom prst="rect">
            <a:avLst/>
          </a:prstGeom>
        </p:spPr>
      </p:pic>
      <p:sp>
        <p:nvSpPr>
          <p:cNvPr id="7" name="TextBox 6"/>
          <p:cNvSpPr txBox="1"/>
          <p:nvPr/>
        </p:nvSpPr>
        <p:spPr>
          <a:xfrm>
            <a:off x="7020272" y="1059582"/>
            <a:ext cx="1953318" cy="2800767"/>
          </a:xfrm>
          <a:prstGeom prst="rect">
            <a:avLst/>
          </a:prstGeom>
          <a:noFill/>
        </p:spPr>
        <p:txBody>
          <a:bodyPr wrap="square" rtlCol="0">
            <a:spAutoFit/>
          </a:bodyPr>
          <a:lstStyle/>
          <a:p>
            <a:r>
              <a:rPr lang="en-US" sz="1600" dirty="0" smtClean="0">
                <a:latin typeface="Calibri" panose="020F0502020204030204" pitchFamily="34" charset="0"/>
                <a:cs typeface="Calibri" panose="020F0502020204030204" pitchFamily="34" charset="0"/>
              </a:rPr>
              <a:t>Models the Extent and Topography of the Intertidal Flats</a:t>
            </a:r>
          </a:p>
          <a:p>
            <a:endParaRPr lang="en-US" sz="1600" dirty="0" smtClean="0">
              <a:latin typeface="Calibri" panose="020F0502020204030204" pitchFamily="34" charset="0"/>
              <a:cs typeface="Calibri" panose="020F0502020204030204" pitchFamily="34" charset="0"/>
            </a:endParaRPr>
          </a:p>
          <a:p>
            <a:r>
              <a:rPr lang="en-US" sz="1400" dirty="0" smtClean="0">
                <a:latin typeface="Calibri" panose="020F0502020204030204" pitchFamily="34" charset="0"/>
                <a:cs typeface="Calibri" panose="020F0502020204030204" pitchFamily="34" charset="0"/>
              </a:rPr>
              <a:t>Layers values reflect the spatial extent of the exposed intertidal land surfaces at intervals of the OTR</a:t>
            </a:r>
          </a:p>
          <a:p>
            <a:endParaRPr lang="en-US" sz="1400" dirty="0" smtClean="0">
              <a:latin typeface="Calibri" panose="020F0502020204030204" pitchFamily="34" charset="0"/>
              <a:cs typeface="Calibri" panose="020F0502020204030204" pitchFamily="34" charset="0"/>
            </a:endParaRPr>
          </a:p>
          <a:p>
            <a:r>
              <a:rPr lang="en-US" sz="1400" dirty="0" smtClean="0">
                <a:latin typeface="Calibri" panose="020F0502020204030204" pitchFamily="34" charset="0"/>
                <a:cs typeface="Calibri" panose="020F0502020204030204" pitchFamily="34" charset="0"/>
              </a:rPr>
              <a:t>Modelled up to the highest 80% of the OTR</a:t>
            </a:r>
          </a:p>
        </p:txBody>
      </p:sp>
      <p:sp>
        <p:nvSpPr>
          <p:cNvPr id="9" name="Rectangle 8"/>
          <p:cNvSpPr/>
          <p:nvPr/>
        </p:nvSpPr>
        <p:spPr>
          <a:xfrm>
            <a:off x="1220315" y="4184556"/>
            <a:ext cx="3135923" cy="369332"/>
          </a:xfrm>
          <a:prstGeom prst="rect">
            <a:avLst/>
          </a:prstGeom>
        </p:spPr>
        <p:txBody>
          <a:bodyPr wrap="none">
            <a:spAutoFit/>
          </a:bodyPr>
          <a:lstStyle/>
          <a:p>
            <a:pPr algn="ctr"/>
            <a:r>
              <a:rPr lang="en-AU" dirty="0" smtClean="0">
                <a:latin typeface="Calibri" panose="020F0502020204030204" pitchFamily="34" charset="0"/>
              </a:rPr>
              <a:t>Roebuck Bay, </a:t>
            </a:r>
            <a:r>
              <a:rPr lang="en-AU" dirty="0">
                <a:latin typeface="Calibri" panose="020F0502020204030204" pitchFamily="34" charset="0"/>
              </a:rPr>
              <a:t>Western Australia</a:t>
            </a:r>
          </a:p>
        </p:txBody>
      </p:sp>
      <p:pic>
        <p:nvPicPr>
          <p:cNvPr id="3075" name="Picture 3" descr="F:\Satsan f\Aquatic\AMSA\-ITEM Legend2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19" y="1732513"/>
            <a:ext cx="1252857" cy="1677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35900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3478"/>
            <a:ext cx="8229600" cy="461665"/>
          </a:xfrm>
        </p:spPr>
        <p:txBody>
          <a:bodyPr/>
          <a:lstStyle/>
          <a:p>
            <a:r>
              <a:rPr lang="en-US" dirty="0">
                <a:latin typeface="Franklin Gothic Book" panose="020B0503020102020204" pitchFamily="34" charset="0"/>
              </a:rPr>
              <a:t>ITEM Model Examples</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 name="Picture 2" descr="F:\Satsan f\Aquatic\Intertidal\Images\NASA\Talbot Bay, The Kimberley, WA_NoIT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391" y="627533"/>
            <a:ext cx="6059669" cy="36816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F:\Satsan f\Aquatic\Intertidal\Images\NASA\Talbot Bay, The Kimberley, WA_ITE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627534"/>
            <a:ext cx="6120680" cy="368161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23528" y="4310708"/>
            <a:ext cx="6374582" cy="369332"/>
          </a:xfrm>
          <a:prstGeom prst="rect">
            <a:avLst/>
          </a:prstGeom>
          <a:noFill/>
        </p:spPr>
        <p:txBody>
          <a:bodyPr wrap="square" rtlCol="0">
            <a:spAutoFit/>
          </a:bodyPr>
          <a:lstStyle/>
          <a:p>
            <a:pPr algn="ctr"/>
            <a:r>
              <a:rPr lang="en-AU" dirty="0" smtClean="0">
                <a:latin typeface="Calibri" panose="020F0502020204030204" pitchFamily="34" charset="0"/>
              </a:rPr>
              <a:t>Talbot Bay, The Kimberley, Western Australia</a:t>
            </a:r>
            <a:endParaRPr lang="en-AU" dirty="0">
              <a:latin typeface="Calibri" panose="020F0502020204030204" pitchFamily="34" charset="0"/>
            </a:endParaRPr>
          </a:p>
        </p:txBody>
      </p:sp>
      <p:pic>
        <p:nvPicPr>
          <p:cNvPr id="8" name="Picture 3" descr="F:\Satsan f\Aquatic\Intertidal\Images\NASA\ITEMLegend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8110" y="612775"/>
            <a:ext cx="1809750"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6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Franklin Gothic Book" panose="020B0503020102020204" pitchFamily="34" charset="0"/>
              </a:rPr>
              <a:t>Deriving a Digital Elevation Model</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443975" y="1707654"/>
            <a:ext cx="8229600" cy="2054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txBox="1">
            <a:spLocks/>
          </p:cNvSpPr>
          <p:nvPr/>
        </p:nvSpPr>
        <p:spPr bwMode="auto">
          <a:xfrm>
            <a:off x="251520" y="732084"/>
            <a:ext cx="8075240" cy="1518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50000"/>
              </a:spcBef>
              <a:spcAft>
                <a:spcPct val="0"/>
              </a:spcAft>
              <a:defRPr sz="2200">
                <a:solidFill>
                  <a:srgbClr val="4D4D4D"/>
                </a:solidFill>
                <a:latin typeface="Calibri" panose="020F0502020204030204" pitchFamily="34" charset="0"/>
                <a:ea typeface="+mn-ea"/>
                <a:cs typeface="+mn-cs"/>
              </a:defRPr>
            </a:lvl1pPr>
            <a:lvl2pPr marL="447675" indent="-268288" algn="l" rtl="0" eaLnBrk="0" fontAlgn="base" hangingPunct="0">
              <a:spcBef>
                <a:spcPct val="50000"/>
              </a:spcBef>
              <a:spcAft>
                <a:spcPct val="0"/>
              </a:spcAft>
              <a:buChar char="•"/>
              <a:defRPr sz="2200">
                <a:solidFill>
                  <a:srgbClr val="4D4D4D"/>
                </a:solidFill>
                <a:latin typeface="Calibri" panose="020F0502020204030204" pitchFamily="34" charset="0"/>
              </a:defRPr>
            </a:lvl2pPr>
            <a:lvl3pPr marL="895350" indent="-268288" algn="l" rtl="0" eaLnBrk="0" fontAlgn="base" hangingPunct="0">
              <a:spcBef>
                <a:spcPct val="25000"/>
              </a:spcBef>
              <a:spcAft>
                <a:spcPct val="0"/>
              </a:spcAft>
              <a:buFont typeface="Arial" charset="0"/>
              <a:buChar char="–"/>
              <a:defRPr sz="2000">
                <a:solidFill>
                  <a:srgbClr val="4D4D4D"/>
                </a:solidFill>
                <a:latin typeface="Calibri" panose="020F0502020204030204" pitchFamily="34" charset="0"/>
              </a:defRPr>
            </a:lvl3pPr>
            <a:lvl4pPr marL="1350963" indent="-271463" algn="l" rtl="0" eaLnBrk="0" fontAlgn="base" hangingPunct="0">
              <a:spcBef>
                <a:spcPct val="25000"/>
              </a:spcBef>
              <a:spcAft>
                <a:spcPct val="0"/>
              </a:spcAft>
              <a:buChar char="•"/>
              <a:defRPr sz="2000">
                <a:solidFill>
                  <a:srgbClr val="4D4D4D"/>
                </a:solidFill>
                <a:latin typeface="Calibri" panose="020F0502020204030204" pitchFamily="34" charset="0"/>
              </a:defRPr>
            </a:lvl4pPr>
            <a:lvl5pPr marL="1792288" indent="-261938" algn="l" rtl="0" eaLnBrk="0" fontAlgn="base" hangingPunct="0">
              <a:spcBef>
                <a:spcPct val="25000"/>
              </a:spcBef>
              <a:spcAft>
                <a:spcPct val="0"/>
              </a:spcAft>
              <a:buFont typeface="Arial" charset="0"/>
              <a:buChar char="–"/>
              <a:defRPr sz="2000">
                <a:solidFill>
                  <a:srgbClr val="4D4D4D"/>
                </a:solidFill>
                <a:latin typeface="Calibri" panose="020F0502020204030204" pitchFamily="34" charset="0"/>
              </a:defRPr>
            </a:lvl5pPr>
            <a:lvl6pPr marL="2249488" indent="-261938" algn="l" rtl="0" fontAlgn="base">
              <a:spcBef>
                <a:spcPct val="25000"/>
              </a:spcBef>
              <a:spcAft>
                <a:spcPct val="0"/>
              </a:spcAft>
              <a:buFont typeface="Arial" charset="0"/>
              <a:buChar char="–"/>
              <a:defRPr sz="2000">
                <a:solidFill>
                  <a:schemeClr val="bg1"/>
                </a:solidFill>
                <a:latin typeface="+mn-lt"/>
              </a:defRPr>
            </a:lvl6pPr>
            <a:lvl7pPr marL="2706688" indent="-261938" algn="l" rtl="0" fontAlgn="base">
              <a:spcBef>
                <a:spcPct val="25000"/>
              </a:spcBef>
              <a:spcAft>
                <a:spcPct val="0"/>
              </a:spcAft>
              <a:buFont typeface="Arial" charset="0"/>
              <a:buChar char="–"/>
              <a:defRPr sz="2000">
                <a:solidFill>
                  <a:schemeClr val="bg1"/>
                </a:solidFill>
                <a:latin typeface="+mn-lt"/>
              </a:defRPr>
            </a:lvl7pPr>
            <a:lvl8pPr marL="3163888" indent="-261938" algn="l" rtl="0" fontAlgn="base">
              <a:spcBef>
                <a:spcPct val="25000"/>
              </a:spcBef>
              <a:spcAft>
                <a:spcPct val="0"/>
              </a:spcAft>
              <a:buFont typeface="Arial" charset="0"/>
              <a:buChar char="–"/>
              <a:defRPr sz="2000">
                <a:solidFill>
                  <a:schemeClr val="bg1"/>
                </a:solidFill>
                <a:latin typeface="+mn-lt"/>
              </a:defRPr>
            </a:lvl8pPr>
            <a:lvl9pPr marL="3621088" indent="-261938" algn="l" rtl="0" fontAlgn="base">
              <a:spcBef>
                <a:spcPct val="25000"/>
              </a:spcBef>
              <a:spcAft>
                <a:spcPct val="0"/>
              </a:spcAft>
              <a:buFont typeface="Arial" charset="0"/>
              <a:buChar char="–"/>
              <a:defRPr sz="2000">
                <a:solidFill>
                  <a:schemeClr val="bg1"/>
                </a:solidFill>
                <a:latin typeface="+mn-lt"/>
              </a:defRPr>
            </a:lvl9pPr>
          </a:lstStyle>
          <a:p>
            <a:r>
              <a:rPr lang="en-AU" altLang="en-US" sz="1600" kern="0" dirty="0"/>
              <a:t>Tidal height attribution to each individual observation enable us to evaluate the distribution of the heights within each interval</a:t>
            </a:r>
          </a:p>
          <a:p>
            <a:r>
              <a:rPr lang="en-AU" altLang="en-US" sz="1600" kern="0" dirty="0" smtClean="0"/>
              <a:t>Each distribution corresponds to the extents of the interval in the Relative Extents model</a:t>
            </a:r>
          </a:p>
          <a:p>
            <a:endParaRPr lang="en-AU" altLang="en-US" sz="1400" kern="0" dirty="0" smtClean="0"/>
          </a:p>
        </p:txBody>
      </p:sp>
      <p:sp>
        <p:nvSpPr>
          <p:cNvPr id="7" name="Content Placeholder 2"/>
          <p:cNvSpPr txBox="1">
            <a:spLocks/>
          </p:cNvSpPr>
          <p:nvPr/>
        </p:nvSpPr>
        <p:spPr bwMode="auto">
          <a:xfrm>
            <a:off x="251520" y="3727891"/>
            <a:ext cx="9005664"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50000"/>
              </a:spcBef>
              <a:spcAft>
                <a:spcPct val="0"/>
              </a:spcAft>
              <a:defRPr sz="2200">
                <a:solidFill>
                  <a:srgbClr val="4D4D4D"/>
                </a:solidFill>
                <a:latin typeface="Calibri" panose="020F0502020204030204" pitchFamily="34" charset="0"/>
                <a:ea typeface="+mn-ea"/>
                <a:cs typeface="+mn-cs"/>
              </a:defRPr>
            </a:lvl1pPr>
            <a:lvl2pPr marL="447675" indent="-268288" algn="l" rtl="0" eaLnBrk="0" fontAlgn="base" hangingPunct="0">
              <a:spcBef>
                <a:spcPct val="50000"/>
              </a:spcBef>
              <a:spcAft>
                <a:spcPct val="0"/>
              </a:spcAft>
              <a:buChar char="•"/>
              <a:defRPr sz="2200">
                <a:solidFill>
                  <a:srgbClr val="4D4D4D"/>
                </a:solidFill>
                <a:latin typeface="Calibri" panose="020F0502020204030204" pitchFamily="34" charset="0"/>
              </a:defRPr>
            </a:lvl2pPr>
            <a:lvl3pPr marL="895350" indent="-268288" algn="l" rtl="0" eaLnBrk="0" fontAlgn="base" hangingPunct="0">
              <a:spcBef>
                <a:spcPct val="25000"/>
              </a:spcBef>
              <a:spcAft>
                <a:spcPct val="0"/>
              </a:spcAft>
              <a:buFont typeface="Arial" charset="0"/>
              <a:buChar char="–"/>
              <a:defRPr sz="2000">
                <a:solidFill>
                  <a:srgbClr val="4D4D4D"/>
                </a:solidFill>
                <a:latin typeface="Calibri" panose="020F0502020204030204" pitchFamily="34" charset="0"/>
              </a:defRPr>
            </a:lvl3pPr>
            <a:lvl4pPr marL="1350963" indent="-271463" algn="l" rtl="0" eaLnBrk="0" fontAlgn="base" hangingPunct="0">
              <a:spcBef>
                <a:spcPct val="25000"/>
              </a:spcBef>
              <a:spcAft>
                <a:spcPct val="0"/>
              </a:spcAft>
              <a:buChar char="•"/>
              <a:defRPr sz="2000">
                <a:solidFill>
                  <a:srgbClr val="4D4D4D"/>
                </a:solidFill>
                <a:latin typeface="Calibri" panose="020F0502020204030204" pitchFamily="34" charset="0"/>
              </a:defRPr>
            </a:lvl4pPr>
            <a:lvl5pPr marL="1792288" indent="-261938" algn="l" rtl="0" eaLnBrk="0" fontAlgn="base" hangingPunct="0">
              <a:spcBef>
                <a:spcPct val="25000"/>
              </a:spcBef>
              <a:spcAft>
                <a:spcPct val="0"/>
              </a:spcAft>
              <a:buFont typeface="Arial" charset="0"/>
              <a:buChar char="–"/>
              <a:defRPr sz="2000">
                <a:solidFill>
                  <a:srgbClr val="4D4D4D"/>
                </a:solidFill>
                <a:latin typeface="Calibri" panose="020F0502020204030204" pitchFamily="34" charset="0"/>
              </a:defRPr>
            </a:lvl5pPr>
            <a:lvl6pPr marL="2249488" indent="-261938" algn="l" rtl="0" fontAlgn="base">
              <a:spcBef>
                <a:spcPct val="25000"/>
              </a:spcBef>
              <a:spcAft>
                <a:spcPct val="0"/>
              </a:spcAft>
              <a:buFont typeface="Arial" charset="0"/>
              <a:buChar char="–"/>
              <a:defRPr sz="2000">
                <a:solidFill>
                  <a:schemeClr val="bg1"/>
                </a:solidFill>
                <a:latin typeface="+mn-lt"/>
              </a:defRPr>
            </a:lvl6pPr>
            <a:lvl7pPr marL="2706688" indent="-261938" algn="l" rtl="0" fontAlgn="base">
              <a:spcBef>
                <a:spcPct val="25000"/>
              </a:spcBef>
              <a:spcAft>
                <a:spcPct val="0"/>
              </a:spcAft>
              <a:buFont typeface="Arial" charset="0"/>
              <a:buChar char="–"/>
              <a:defRPr sz="2000">
                <a:solidFill>
                  <a:schemeClr val="bg1"/>
                </a:solidFill>
                <a:latin typeface="+mn-lt"/>
              </a:defRPr>
            </a:lvl7pPr>
            <a:lvl8pPr marL="3163888" indent="-261938" algn="l" rtl="0" fontAlgn="base">
              <a:spcBef>
                <a:spcPct val="25000"/>
              </a:spcBef>
              <a:spcAft>
                <a:spcPct val="0"/>
              </a:spcAft>
              <a:buFont typeface="Arial" charset="0"/>
              <a:buChar char="–"/>
              <a:defRPr sz="2000">
                <a:solidFill>
                  <a:schemeClr val="bg1"/>
                </a:solidFill>
                <a:latin typeface="+mn-lt"/>
              </a:defRPr>
            </a:lvl8pPr>
            <a:lvl9pPr marL="3621088" indent="-261938" algn="l" rtl="0" fontAlgn="base">
              <a:spcBef>
                <a:spcPct val="25000"/>
              </a:spcBef>
              <a:spcAft>
                <a:spcPct val="0"/>
              </a:spcAft>
              <a:buFont typeface="Arial" charset="0"/>
              <a:buChar char="–"/>
              <a:defRPr sz="2000">
                <a:solidFill>
                  <a:schemeClr val="bg1"/>
                </a:solidFill>
                <a:latin typeface="+mn-lt"/>
              </a:defRPr>
            </a:lvl9pPr>
          </a:lstStyle>
          <a:p>
            <a:r>
              <a:rPr lang="en-AU" altLang="en-US" sz="1600" kern="0" dirty="0" smtClean="0"/>
              <a:t>Median heights are used to attribute waterline contours at the boundaries of the intervals extents. </a:t>
            </a:r>
          </a:p>
          <a:p>
            <a:r>
              <a:rPr lang="en-AU" altLang="en-US" sz="1600" kern="0" dirty="0" smtClean="0"/>
              <a:t>The uncertainty of the extent area is reflected in the standard deviation of the heights used to model the interval.</a:t>
            </a:r>
          </a:p>
        </p:txBody>
      </p:sp>
    </p:spTree>
    <p:extLst>
      <p:ext uri="{BB962C8B-B14F-4D97-AF65-F5344CB8AC3E}">
        <p14:creationId xmlns:p14="http://schemas.microsoft.com/office/powerpoint/2010/main" val="12234703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211290"/>
            <a:ext cx="8229600" cy="461665"/>
          </a:xfrm>
        </p:spPr>
        <p:txBody>
          <a:bodyPr/>
          <a:lstStyle/>
          <a:p>
            <a:r>
              <a:rPr lang="en-US" dirty="0">
                <a:latin typeface="Franklin Gothic Book" panose="020B0503020102020204" pitchFamily="34" charset="0"/>
              </a:rPr>
              <a:t>Model Validation  - Darwin, Northern Territory</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 name="Content Placeholder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65777" y="704960"/>
            <a:ext cx="4202816" cy="3859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953493"/>
            <a:ext cx="2251734" cy="188008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0346" y="3018988"/>
            <a:ext cx="2220011" cy="1545128"/>
          </a:xfrm>
          <a:prstGeom prst="rect">
            <a:avLst/>
          </a:prstGeom>
        </p:spPr>
      </p:pic>
      <p:pic>
        <p:nvPicPr>
          <p:cNvPr id="1026" name="Picture 2" descr="F:\Satsan f\Aquatic\Intertidal\RSE Paper\Figures\21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979786"/>
            <a:ext cx="2016224" cy="151095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Satsan f\Aquatic\Intertidal\RSE Paper\Figures\21b.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2824801"/>
            <a:ext cx="2113933"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72162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Franklin Gothic Book" panose="020B0503020102020204" pitchFamily="34" charset="0"/>
              </a:rPr>
              <a:t>Model Validation  - Moreton Bay, Queensland</a:t>
            </a:r>
            <a:endParaRPr lang="en-GB" dirty="0">
              <a:latin typeface="Franklin Gothic Book" panose="020B0503020102020204" pitchFamily="34" charset="0"/>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7544" y="1059582"/>
            <a:ext cx="4551045" cy="3261245"/>
          </a:xfrm>
        </p:spPr>
      </p:pic>
      <p:sp>
        <p:nvSpPr>
          <p:cNvPr id="4" name="Footer Placeholder 3"/>
          <p:cNvSpPr>
            <a:spLocks noGrp="1"/>
          </p:cNvSpPr>
          <p:nvPr>
            <p:ph type="ftr" sz="quarter" idx="10"/>
          </p:nvPr>
        </p:nvSpPr>
        <p:spPr/>
        <p:txBody>
          <a:bodyPr/>
          <a:lstStyle/>
          <a:p>
            <a:pPr>
              <a:defRPr/>
            </a:pPr>
            <a:endParaRPr lang="en-AU" dirty="0">
              <a:solidFill>
                <a:srgbClr val="FFFFFF"/>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5591" y="2981045"/>
            <a:ext cx="3038858" cy="158628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5670" y="889777"/>
            <a:ext cx="2956770" cy="1543434"/>
          </a:xfrm>
          <a:prstGeom prst="rect">
            <a:avLst/>
          </a:prstGeom>
        </p:spPr>
      </p:pic>
      <p:sp>
        <p:nvSpPr>
          <p:cNvPr id="9" name="TextBox 8"/>
          <p:cNvSpPr txBox="1"/>
          <p:nvPr/>
        </p:nvSpPr>
        <p:spPr>
          <a:xfrm>
            <a:off x="5965762" y="2641567"/>
            <a:ext cx="2978413" cy="276999"/>
          </a:xfrm>
          <a:prstGeom prst="rect">
            <a:avLst/>
          </a:prstGeom>
          <a:noFill/>
        </p:spPr>
        <p:txBody>
          <a:bodyPr wrap="square" rtlCol="0">
            <a:spAutoFit/>
          </a:bodyPr>
          <a:lstStyle/>
          <a:p>
            <a:r>
              <a:rPr lang="en-US" sz="1200" dirty="0" smtClean="0"/>
              <a:t>Mean Absolute Height Residual = 0.15m</a:t>
            </a:r>
            <a:endParaRPr lang="en-GB" sz="1200" dirty="0"/>
          </a:p>
        </p:txBody>
      </p:sp>
    </p:spTree>
    <p:extLst>
      <p:ext uri="{BB962C8B-B14F-4D97-AF65-F5344CB8AC3E}">
        <p14:creationId xmlns:p14="http://schemas.microsoft.com/office/powerpoint/2010/main" val="18354354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1944"/>
            <a:ext cx="8229600" cy="830997"/>
          </a:xfrm>
        </p:spPr>
        <p:txBody>
          <a:bodyPr/>
          <a:lstStyle/>
          <a:p>
            <a:r>
              <a:rPr lang="en-US" dirty="0">
                <a:latin typeface="Franklin Gothic Book" panose="020B0503020102020204" pitchFamily="34" charset="0"/>
              </a:rPr>
              <a:t>Integrating the Intertidal DEM in the Northern Australian 100m Bathymetry Grid</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417514"/>
            <a:ext cx="3584418" cy="2984955"/>
          </a:xfrm>
          <a:prstGeom prst="rect">
            <a:avLst/>
          </a:prstGeom>
        </p:spPr>
      </p:pic>
      <p:pic>
        <p:nvPicPr>
          <p:cNvPr id="6" name="Content Placeholder 1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128628" y="1236025"/>
            <a:ext cx="2757120" cy="3347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txBox="1">
            <a:spLocks/>
          </p:cNvSpPr>
          <p:nvPr/>
        </p:nvSpPr>
        <p:spPr bwMode="auto">
          <a:xfrm>
            <a:off x="3710502" y="1635646"/>
            <a:ext cx="2441371" cy="1623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50000"/>
              </a:spcBef>
              <a:spcAft>
                <a:spcPct val="0"/>
              </a:spcAft>
              <a:defRPr sz="2200">
                <a:solidFill>
                  <a:srgbClr val="4D4D4D"/>
                </a:solidFill>
                <a:latin typeface="Calibri" panose="020F0502020204030204" pitchFamily="34" charset="0"/>
                <a:ea typeface="+mn-ea"/>
                <a:cs typeface="+mn-cs"/>
              </a:defRPr>
            </a:lvl1pPr>
            <a:lvl2pPr marL="447675" indent="-268288" algn="l" rtl="0" eaLnBrk="0" fontAlgn="base" hangingPunct="0">
              <a:spcBef>
                <a:spcPct val="50000"/>
              </a:spcBef>
              <a:spcAft>
                <a:spcPct val="0"/>
              </a:spcAft>
              <a:buChar char="•"/>
              <a:defRPr sz="2200">
                <a:solidFill>
                  <a:srgbClr val="4D4D4D"/>
                </a:solidFill>
                <a:latin typeface="Calibri" panose="020F0502020204030204" pitchFamily="34" charset="0"/>
              </a:defRPr>
            </a:lvl2pPr>
            <a:lvl3pPr marL="895350" indent="-268288" algn="l" rtl="0" eaLnBrk="0" fontAlgn="base" hangingPunct="0">
              <a:spcBef>
                <a:spcPct val="25000"/>
              </a:spcBef>
              <a:spcAft>
                <a:spcPct val="0"/>
              </a:spcAft>
              <a:buFont typeface="Arial" charset="0"/>
              <a:buChar char="–"/>
              <a:defRPr sz="2000">
                <a:solidFill>
                  <a:srgbClr val="4D4D4D"/>
                </a:solidFill>
                <a:latin typeface="Calibri" panose="020F0502020204030204" pitchFamily="34" charset="0"/>
              </a:defRPr>
            </a:lvl3pPr>
            <a:lvl4pPr marL="1350963" indent="-271463" algn="l" rtl="0" eaLnBrk="0" fontAlgn="base" hangingPunct="0">
              <a:spcBef>
                <a:spcPct val="25000"/>
              </a:spcBef>
              <a:spcAft>
                <a:spcPct val="0"/>
              </a:spcAft>
              <a:buChar char="•"/>
              <a:defRPr sz="2000">
                <a:solidFill>
                  <a:srgbClr val="4D4D4D"/>
                </a:solidFill>
                <a:latin typeface="Calibri" panose="020F0502020204030204" pitchFamily="34" charset="0"/>
              </a:defRPr>
            </a:lvl4pPr>
            <a:lvl5pPr marL="1792288" indent="-261938" algn="l" rtl="0" eaLnBrk="0" fontAlgn="base" hangingPunct="0">
              <a:spcBef>
                <a:spcPct val="25000"/>
              </a:spcBef>
              <a:spcAft>
                <a:spcPct val="0"/>
              </a:spcAft>
              <a:buFont typeface="Arial" charset="0"/>
              <a:buChar char="–"/>
              <a:defRPr sz="2000">
                <a:solidFill>
                  <a:srgbClr val="4D4D4D"/>
                </a:solidFill>
                <a:latin typeface="Calibri" panose="020F0502020204030204" pitchFamily="34" charset="0"/>
              </a:defRPr>
            </a:lvl5pPr>
            <a:lvl6pPr marL="2249488" indent="-261938" algn="l" rtl="0" fontAlgn="base">
              <a:spcBef>
                <a:spcPct val="25000"/>
              </a:spcBef>
              <a:spcAft>
                <a:spcPct val="0"/>
              </a:spcAft>
              <a:buFont typeface="Arial" charset="0"/>
              <a:buChar char="–"/>
              <a:defRPr sz="2000">
                <a:solidFill>
                  <a:schemeClr val="bg1"/>
                </a:solidFill>
                <a:latin typeface="+mn-lt"/>
              </a:defRPr>
            </a:lvl6pPr>
            <a:lvl7pPr marL="2706688" indent="-261938" algn="l" rtl="0" fontAlgn="base">
              <a:spcBef>
                <a:spcPct val="25000"/>
              </a:spcBef>
              <a:spcAft>
                <a:spcPct val="0"/>
              </a:spcAft>
              <a:buFont typeface="Arial" charset="0"/>
              <a:buChar char="–"/>
              <a:defRPr sz="2000">
                <a:solidFill>
                  <a:schemeClr val="bg1"/>
                </a:solidFill>
                <a:latin typeface="+mn-lt"/>
              </a:defRPr>
            </a:lvl7pPr>
            <a:lvl8pPr marL="3163888" indent="-261938" algn="l" rtl="0" fontAlgn="base">
              <a:spcBef>
                <a:spcPct val="25000"/>
              </a:spcBef>
              <a:spcAft>
                <a:spcPct val="0"/>
              </a:spcAft>
              <a:buFont typeface="Arial" charset="0"/>
              <a:buChar char="–"/>
              <a:defRPr sz="2000">
                <a:solidFill>
                  <a:schemeClr val="bg1"/>
                </a:solidFill>
                <a:latin typeface="+mn-lt"/>
              </a:defRPr>
            </a:lvl8pPr>
            <a:lvl9pPr marL="3621088" indent="-261938" algn="l" rtl="0" fontAlgn="base">
              <a:spcBef>
                <a:spcPct val="25000"/>
              </a:spcBef>
              <a:spcAft>
                <a:spcPct val="0"/>
              </a:spcAft>
              <a:buFont typeface="Arial" charset="0"/>
              <a:buChar char="–"/>
              <a:defRPr sz="2000">
                <a:solidFill>
                  <a:schemeClr val="bg1"/>
                </a:solidFill>
                <a:latin typeface="+mn-lt"/>
              </a:defRPr>
            </a:lvl9pPr>
          </a:lstStyle>
          <a:p>
            <a:r>
              <a:rPr lang="en-AU" altLang="en-US" sz="1400" kern="0" dirty="0" smtClean="0"/>
              <a:t>Work completed by Dr Robin </a:t>
            </a:r>
            <a:r>
              <a:rPr lang="en-AU" altLang="en-US" sz="1400" kern="0" dirty="0" err="1" smtClean="0"/>
              <a:t>Beaman</a:t>
            </a:r>
            <a:r>
              <a:rPr lang="en-AU" altLang="en-US" sz="1400" kern="0" dirty="0" smtClean="0"/>
              <a:t> (JCU) and Geoscience Australia</a:t>
            </a:r>
          </a:p>
          <a:p>
            <a:r>
              <a:rPr lang="en-AU" altLang="en-US" sz="1400" kern="0" dirty="0" smtClean="0"/>
              <a:t>ITEM is effective in these sometimes highly turbid areas where water column Satellite Derived Bathymetry methods are restricted. </a:t>
            </a:r>
          </a:p>
        </p:txBody>
      </p:sp>
      <p:sp>
        <p:nvSpPr>
          <p:cNvPr id="8" name="TextBox 7"/>
          <p:cNvSpPr txBox="1"/>
          <p:nvPr/>
        </p:nvSpPr>
        <p:spPr>
          <a:xfrm>
            <a:off x="3688069" y="3533830"/>
            <a:ext cx="2444413" cy="523220"/>
          </a:xfrm>
          <a:prstGeom prst="rect">
            <a:avLst/>
          </a:prstGeom>
          <a:noFill/>
        </p:spPr>
        <p:txBody>
          <a:bodyPr wrap="square" rtlCol="0">
            <a:spAutoFit/>
          </a:bodyPr>
          <a:lstStyle/>
          <a:p>
            <a:r>
              <a:rPr lang="en-US" sz="1400" dirty="0" smtClean="0">
                <a:latin typeface="Calibri" panose="020F0502020204030204" pitchFamily="34" charset="0"/>
                <a:cs typeface="Calibri" panose="020F0502020204030204" pitchFamily="34" charset="0"/>
              </a:rPr>
              <a:t>Tidal ranges of over 6m, and intertidal flats 10’s of km wide</a:t>
            </a:r>
            <a:endParaRPr lang="en-GB"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402845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23478"/>
            <a:ext cx="8229600" cy="830997"/>
          </a:xfrm>
        </p:spPr>
        <p:txBody>
          <a:bodyPr/>
          <a:lstStyle/>
          <a:p>
            <a:r>
              <a:rPr lang="en-US" dirty="0">
                <a:latin typeface="Franklin Gothic Book" panose="020B0503020102020204" pitchFamily="34" charset="0"/>
              </a:rPr>
              <a:t>Integrating the Intertidal DEM in the Northern Australian 100m Bathymetry Grid</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954474"/>
            <a:ext cx="5328592" cy="3675664"/>
          </a:xfrm>
          <a:prstGeom prst="rect">
            <a:avLst/>
          </a:prstGeom>
        </p:spPr>
      </p:pic>
      <p:pic>
        <p:nvPicPr>
          <p:cNvPr id="6"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84116" y="954474"/>
            <a:ext cx="5328592" cy="3675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276" y="954476"/>
            <a:ext cx="5328592" cy="367566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536" y="954475"/>
            <a:ext cx="5328592" cy="3675664"/>
          </a:xfrm>
          <a:prstGeom prst="rect">
            <a:avLst/>
          </a:prstGeom>
        </p:spPr>
      </p:pic>
      <p:sp>
        <p:nvSpPr>
          <p:cNvPr id="10" name="Content Placeholder 2"/>
          <p:cNvSpPr txBox="1">
            <a:spLocks noGrp="1"/>
          </p:cNvSpPr>
          <p:nvPr>
            <p:ph idx="1"/>
          </p:nvPr>
        </p:nvSpPr>
        <p:spPr bwMode="auto">
          <a:xfrm>
            <a:off x="5868144" y="1347614"/>
            <a:ext cx="2901008"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50000"/>
              </a:spcBef>
              <a:spcAft>
                <a:spcPct val="0"/>
              </a:spcAft>
              <a:defRPr sz="2200">
                <a:solidFill>
                  <a:srgbClr val="4D4D4D"/>
                </a:solidFill>
                <a:latin typeface="Calibri" panose="020F0502020204030204" pitchFamily="34" charset="0"/>
                <a:ea typeface="+mn-ea"/>
                <a:cs typeface="+mn-cs"/>
              </a:defRPr>
            </a:lvl1pPr>
            <a:lvl2pPr marL="447675" indent="-268288" algn="l" rtl="0" eaLnBrk="0" fontAlgn="base" hangingPunct="0">
              <a:spcBef>
                <a:spcPct val="50000"/>
              </a:spcBef>
              <a:spcAft>
                <a:spcPct val="0"/>
              </a:spcAft>
              <a:buChar char="•"/>
              <a:defRPr sz="2200">
                <a:solidFill>
                  <a:srgbClr val="4D4D4D"/>
                </a:solidFill>
                <a:latin typeface="Calibri" panose="020F0502020204030204" pitchFamily="34" charset="0"/>
              </a:defRPr>
            </a:lvl2pPr>
            <a:lvl3pPr marL="895350" indent="-268288" algn="l" rtl="0" eaLnBrk="0" fontAlgn="base" hangingPunct="0">
              <a:spcBef>
                <a:spcPct val="25000"/>
              </a:spcBef>
              <a:spcAft>
                <a:spcPct val="0"/>
              </a:spcAft>
              <a:buFont typeface="Arial" charset="0"/>
              <a:buChar char="–"/>
              <a:defRPr sz="2000">
                <a:solidFill>
                  <a:srgbClr val="4D4D4D"/>
                </a:solidFill>
                <a:latin typeface="Calibri" panose="020F0502020204030204" pitchFamily="34" charset="0"/>
              </a:defRPr>
            </a:lvl3pPr>
            <a:lvl4pPr marL="1350963" indent="-271463" algn="l" rtl="0" eaLnBrk="0" fontAlgn="base" hangingPunct="0">
              <a:spcBef>
                <a:spcPct val="25000"/>
              </a:spcBef>
              <a:spcAft>
                <a:spcPct val="0"/>
              </a:spcAft>
              <a:buChar char="•"/>
              <a:defRPr sz="2000">
                <a:solidFill>
                  <a:srgbClr val="4D4D4D"/>
                </a:solidFill>
                <a:latin typeface="Calibri" panose="020F0502020204030204" pitchFamily="34" charset="0"/>
              </a:defRPr>
            </a:lvl4pPr>
            <a:lvl5pPr marL="1792288" indent="-261938" algn="l" rtl="0" eaLnBrk="0" fontAlgn="base" hangingPunct="0">
              <a:spcBef>
                <a:spcPct val="25000"/>
              </a:spcBef>
              <a:spcAft>
                <a:spcPct val="0"/>
              </a:spcAft>
              <a:buFont typeface="Arial" charset="0"/>
              <a:buChar char="–"/>
              <a:defRPr sz="2000">
                <a:solidFill>
                  <a:srgbClr val="4D4D4D"/>
                </a:solidFill>
                <a:latin typeface="Calibri" panose="020F0502020204030204" pitchFamily="34" charset="0"/>
              </a:defRPr>
            </a:lvl5pPr>
            <a:lvl6pPr marL="2249488" indent="-261938" algn="l" rtl="0" fontAlgn="base">
              <a:spcBef>
                <a:spcPct val="25000"/>
              </a:spcBef>
              <a:spcAft>
                <a:spcPct val="0"/>
              </a:spcAft>
              <a:buFont typeface="Arial" charset="0"/>
              <a:buChar char="–"/>
              <a:defRPr sz="2000">
                <a:solidFill>
                  <a:schemeClr val="bg1"/>
                </a:solidFill>
                <a:latin typeface="+mn-lt"/>
              </a:defRPr>
            </a:lvl6pPr>
            <a:lvl7pPr marL="2706688" indent="-261938" algn="l" rtl="0" fontAlgn="base">
              <a:spcBef>
                <a:spcPct val="25000"/>
              </a:spcBef>
              <a:spcAft>
                <a:spcPct val="0"/>
              </a:spcAft>
              <a:buFont typeface="Arial" charset="0"/>
              <a:buChar char="–"/>
              <a:defRPr sz="2000">
                <a:solidFill>
                  <a:schemeClr val="bg1"/>
                </a:solidFill>
                <a:latin typeface="+mn-lt"/>
              </a:defRPr>
            </a:lvl7pPr>
            <a:lvl8pPr marL="3163888" indent="-261938" algn="l" rtl="0" fontAlgn="base">
              <a:spcBef>
                <a:spcPct val="25000"/>
              </a:spcBef>
              <a:spcAft>
                <a:spcPct val="0"/>
              </a:spcAft>
              <a:buFont typeface="Arial" charset="0"/>
              <a:buChar char="–"/>
              <a:defRPr sz="2000">
                <a:solidFill>
                  <a:schemeClr val="bg1"/>
                </a:solidFill>
                <a:latin typeface="+mn-lt"/>
              </a:defRPr>
            </a:lvl8pPr>
            <a:lvl9pPr marL="3621088" indent="-261938" algn="l" rtl="0" fontAlgn="base">
              <a:spcBef>
                <a:spcPct val="25000"/>
              </a:spcBef>
              <a:spcAft>
                <a:spcPct val="0"/>
              </a:spcAft>
              <a:buFont typeface="Arial" charset="0"/>
              <a:buChar char="–"/>
              <a:defRPr sz="2000">
                <a:solidFill>
                  <a:schemeClr val="bg1"/>
                </a:solidFill>
                <a:latin typeface="+mn-lt"/>
              </a:defRPr>
            </a:lvl9pPr>
          </a:lstStyle>
          <a:p>
            <a:r>
              <a:rPr lang="en-AU" altLang="en-US" sz="1600" kern="0" dirty="0" smtClean="0"/>
              <a:t>The ITEM DEM is effective is delineating very shallow reef features, shoals and platform features that can be missed in coarser resolution and deeper water surveys.</a:t>
            </a:r>
          </a:p>
          <a:p>
            <a:r>
              <a:rPr lang="en-AU" altLang="en-US" sz="1600" dirty="0" smtClean="0"/>
              <a:t>Acts as a complementary data source to produce a more realistic land/sea interface in the grid</a:t>
            </a:r>
            <a:endParaRPr lang="en-AU" altLang="en-US" sz="1600" dirty="0"/>
          </a:p>
        </p:txBody>
      </p:sp>
    </p:spTree>
    <p:extLst>
      <p:ext uri="{BB962C8B-B14F-4D97-AF65-F5344CB8AC3E}">
        <p14:creationId xmlns:p14="http://schemas.microsoft.com/office/powerpoint/2010/main" val="329555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ltLang="en-US" smtClean="0">
                <a:solidFill>
                  <a:srgbClr val="FFFFFF"/>
                </a:solidFill>
              </a:rPr>
              <a:t>Aquatic Applications on the AGDC</a:t>
            </a:r>
            <a:endParaRPr lang="en-AU">
              <a:solidFill>
                <a:srgbClr val="FFFFFF"/>
              </a:solidFill>
            </a:endParaRPr>
          </a:p>
        </p:txBody>
      </p:sp>
      <p:sp>
        <p:nvSpPr>
          <p:cNvPr id="5" name="Title 1"/>
          <p:cNvSpPr>
            <a:spLocks noGrp="1"/>
          </p:cNvSpPr>
          <p:nvPr>
            <p:ph type="title"/>
          </p:nvPr>
        </p:nvSpPr>
        <p:spPr>
          <a:xfrm>
            <a:off x="467544" y="86185"/>
            <a:ext cx="8229600" cy="830997"/>
          </a:xfrm>
        </p:spPr>
        <p:txBody>
          <a:bodyPr/>
          <a:lstStyle/>
          <a:p>
            <a:pPr algn="ctr"/>
            <a:r>
              <a:rPr lang="en-US" dirty="0">
                <a:latin typeface="Franklin Gothic Book" panose="020B0503020102020204" pitchFamily="34" charset="0"/>
              </a:rPr>
              <a:t>Integrating the Intertidal DEM in the </a:t>
            </a:r>
            <a:r>
              <a:rPr lang="en-US" dirty="0" smtClean="0">
                <a:latin typeface="Franklin Gothic Book" panose="020B0503020102020204" pitchFamily="34" charset="0"/>
              </a:rPr>
              <a:t>Central QLD and GBR 30m </a:t>
            </a:r>
            <a:r>
              <a:rPr lang="en-US" dirty="0">
                <a:latin typeface="Franklin Gothic Book" panose="020B0503020102020204" pitchFamily="34" charset="0"/>
              </a:rPr>
              <a:t>Bathymetry Grid</a:t>
            </a:r>
            <a:endParaRPr lang="en-AU" dirty="0"/>
          </a:p>
        </p:txBody>
      </p:sp>
      <p:pic>
        <p:nvPicPr>
          <p:cNvPr id="1026" name="Picture 2" descr="F:\Satsan f\Aquatic\Intertidal\QLD DEM\GladstoneImages\CentralQLDHillshad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917182"/>
            <a:ext cx="6048672" cy="338276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312701" y="4227934"/>
            <a:ext cx="6374582" cy="584775"/>
          </a:xfrm>
          <a:prstGeom prst="rect">
            <a:avLst/>
          </a:prstGeom>
          <a:noFill/>
        </p:spPr>
        <p:txBody>
          <a:bodyPr wrap="square" rtlCol="0">
            <a:spAutoFit/>
          </a:bodyPr>
          <a:lstStyle/>
          <a:p>
            <a:pPr algn="ctr"/>
            <a:r>
              <a:rPr lang="en-AU" sz="1600" dirty="0">
                <a:latin typeface="Calibri" panose="020F0502020204030204" pitchFamily="34" charset="0"/>
              </a:rPr>
              <a:t>P</a:t>
            </a:r>
            <a:r>
              <a:rPr lang="en-AU" sz="1600" dirty="0" smtClean="0">
                <a:latin typeface="Calibri" panose="020F0502020204030204" pitchFamily="34" charset="0"/>
              </a:rPr>
              <a:t>roduced in collaboration with Robin Beaman (JCU) for the QLD Environment and Heritage Sub and Intertidal Mapping Project</a:t>
            </a:r>
            <a:endParaRPr lang="en-AU" sz="1600" dirty="0">
              <a:latin typeface="Calibri" panose="020F0502020204030204" pitchFamily="34" charset="0"/>
            </a:endParaRPr>
          </a:p>
        </p:txBody>
      </p:sp>
    </p:spTree>
    <p:extLst>
      <p:ext uri="{BB962C8B-B14F-4D97-AF65-F5344CB8AC3E}">
        <p14:creationId xmlns:p14="http://schemas.microsoft.com/office/powerpoint/2010/main" val="25427759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F:\Satsan f\Aquatic\AMSA\DampierwTideModelAGD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87574"/>
            <a:ext cx="6021636" cy="3456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AU" dirty="0">
                <a:latin typeface="Franklin Gothic Book" panose="020B0503020102020204" pitchFamily="34" charset="0"/>
              </a:rPr>
              <a:t>ITEM v2 – What can we improve?......</a:t>
            </a:r>
          </a:p>
        </p:txBody>
      </p:sp>
      <p:sp>
        <p:nvSpPr>
          <p:cNvPr id="4" name="Footer Placeholder 3"/>
          <p:cNvSpPr>
            <a:spLocks noGrp="1"/>
          </p:cNvSpPr>
          <p:nvPr>
            <p:ph type="ftr" sz="quarter" idx="10"/>
          </p:nvPr>
        </p:nvSpPr>
        <p:spPr/>
        <p:txBody>
          <a:bodyPr/>
          <a:lstStyle/>
          <a:p>
            <a:endParaRPr lang="en-AU" dirty="0"/>
          </a:p>
        </p:txBody>
      </p:sp>
      <p:pic>
        <p:nvPicPr>
          <p:cNvPr id="3074" name="Picture 2" descr="F:\Satsan f\Aquatic\AMSA\DampierwConfModelAGD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987574"/>
            <a:ext cx="6021636" cy="345638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Satsan f\Aquatic\AMSA\DampierwTideModelDE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003" y="987574"/>
            <a:ext cx="6021636" cy="3456384"/>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F:\Satsan f\Aquatic\AMSA\OTSPMSL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0554" y="3291830"/>
            <a:ext cx="947594" cy="105535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503014" y="618242"/>
            <a:ext cx="2376264" cy="738664"/>
          </a:xfrm>
          <a:prstGeom prst="rect">
            <a:avLst/>
          </a:prstGeom>
        </p:spPr>
        <p:txBody>
          <a:bodyPr wrap="square">
            <a:spAutoFit/>
          </a:bodyPr>
          <a:lstStyle/>
          <a:p>
            <a:r>
              <a:rPr lang="en-AU" sz="1400" dirty="0">
                <a:latin typeface="Calibri" panose="020F0502020204030204" pitchFamily="34" charset="0"/>
                <a:cs typeface="Calibri" panose="020F0502020204030204" pitchFamily="34" charset="0"/>
              </a:rPr>
              <a:t>Tidal Modelling in ITEM v1 was constrained by the cell boundaries of the AGDC.</a:t>
            </a:r>
          </a:p>
        </p:txBody>
      </p:sp>
      <p:sp>
        <p:nvSpPr>
          <p:cNvPr id="11" name="Rectangle 10"/>
          <p:cNvSpPr/>
          <p:nvPr/>
        </p:nvSpPr>
        <p:spPr>
          <a:xfrm>
            <a:off x="6503014" y="1419622"/>
            <a:ext cx="2376264" cy="954107"/>
          </a:xfrm>
          <a:prstGeom prst="rect">
            <a:avLst/>
          </a:prstGeom>
        </p:spPr>
        <p:txBody>
          <a:bodyPr wrap="square">
            <a:spAutoFit/>
          </a:bodyPr>
          <a:lstStyle/>
          <a:p>
            <a:r>
              <a:rPr lang="en-AU" sz="1400" dirty="0">
                <a:latin typeface="Calibri" panose="020F0502020204030204" pitchFamily="34" charset="0"/>
                <a:cs typeface="Calibri" panose="020F0502020204030204" pitchFamily="34" charset="0"/>
              </a:rPr>
              <a:t>Whilst errors were reflected in the Confidence Layer values, the DEA offers us a more flexible approach.</a:t>
            </a:r>
          </a:p>
        </p:txBody>
      </p:sp>
      <p:sp>
        <p:nvSpPr>
          <p:cNvPr id="12" name="Rectangle 11"/>
          <p:cNvSpPr/>
          <p:nvPr/>
        </p:nvSpPr>
        <p:spPr>
          <a:xfrm>
            <a:off x="6503014" y="2445737"/>
            <a:ext cx="2376264" cy="2246769"/>
          </a:xfrm>
          <a:prstGeom prst="rect">
            <a:avLst/>
          </a:prstGeom>
        </p:spPr>
        <p:txBody>
          <a:bodyPr wrap="square">
            <a:spAutoFit/>
          </a:bodyPr>
          <a:lstStyle/>
          <a:p>
            <a:r>
              <a:rPr lang="en-AU" sz="1400" dirty="0">
                <a:latin typeface="Calibri" panose="020F0502020204030204" pitchFamily="34" charset="0"/>
                <a:cs typeface="Calibri" panose="020F0502020204030204" pitchFamily="34" charset="0"/>
              </a:rPr>
              <a:t>Adaptive partitioning provides a multi-resolution polygon framework for tidal modelling. </a:t>
            </a:r>
          </a:p>
          <a:p>
            <a:endParaRPr lang="en-AU" sz="1400" dirty="0">
              <a:latin typeface="Calibri" panose="020F0502020204030204" pitchFamily="34" charset="0"/>
              <a:cs typeface="Calibri" panose="020F0502020204030204" pitchFamily="34" charset="0"/>
            </a:endParaRPr>
          </a:p>
          <a:p>
            <a:r>
              <a:rPr lang="en-AU" sz="1400" dirty="0">
                <a:latin typeface="Calibri" panose="020F0502020204030204" pitchFamily="34" charset="0"/>
                <a:cs typeface="Calibri" panose="020F0502020204030204" pitchFamily="34" charset="0"/>
              </a:rPr>
              <a:t>Regions with higher spatial variation in tidal range can be represented by a </a:t>
            </a:r>
            <a:r>
              <a:rPr lang="en-AU" sz="1400" dirty="0" smtClean="0">
                <a:latin typeface="Calibri" panose="020F0502020204030204" pitchFamily="34" charset="0"/>
                <a:cs typeface="Calibri" panose="020F0502020204030204" pitchFamily="34" charset="0"/>
              </a:rPr>
              <a:t>denser partition structure and tailor to coastal features</a:t>
            </a:r>
            <a:endParaRPr lang="en-AU"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1282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 presetClass="exit" presetSubtype="0" fill="hold" nodeType="withEffect">
                                  <p:stCondLst>
                                    <p:cond delay="0"/>
                                  </p:stCondLst>
                                  <p:childTnLst>
                                    <p:set>
                                      <p:cBhvr>
                                        <p:cTn id="9" dur="1" fill="hold">
                                          <p:stCondLst>
                                            <p:cond delay="0"/>
                                          </p:stCondLst>
                                        </p:cTn>
                                        <p:tgtEl>
                                          <p:spTgt spid="4098"/>
                                        </p:tgtEl>
                                        <p:attrNameLst>
                                          <p:attrName>style.visibility</p:attrName>
                                        </p:attrNameLst>
                                      </p:cBhvr>
                                      <p:to>
                                        <p:strVal val="hidden"/>
                                      </p:to>
                                    </p:set>
                                  </p:childTnLst>
                                </p:cTn>
                              </p:par>
                              <p:par>
                                <p:cTn id="10" presetID="1"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076"/>
                                        </p:tgtEl>
                                        <p:attrNameLst>
                                          <p:attrName>style.visibility</p:attrName>
                                        </p:attrNameLst>
                                      </p:cBhvr>
                                      <p:to>
                                        <p:strVal val="visible"/>
                                      </p:to>
                                    </p:set>
                                    <p:animEffect transition="in" filter="fade">
                                      <p:cBhvr>
                                        <p:cTn id="16" dur="500"/>
                                        <p:tgtEl>
                                          <p:spTgt spid="3076"/>
                                        </p:tgtEl>
                                      </p:cBhvr>
                                    </p:animEffect>
                                  </p:childTnLst>
                                </p:cTn>
                              </p:par>
                              <p:par>
                                <p:cTn id="17" presetID="1" presetClass="entr" presetSubtype="0" fill="hold" nodeType="withEffect">
                                  <p:stCondLst>
                                    <p:cond delay="0"/>
                                  </p:stCondLst>
                                  <p:childTnLst>
                                    <p:set>
                                      <p:cBhvr>
                                        <p:cTn id="18" dur="1" fill="hold">
                                          <p:stCondLst>
                                            <p:cond delay="0"/>
                                          </p:stCondLst>
                                        </p:cTn>
                                        <p:tgtEl>
                                          <p:spTgt spid="409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latin typeface="Franklin Gothic Book" panose="020B0503020102020204" pitchFamily="34" charset="0"/>
              </a:rPr>
              <a:t>A New Tidal Modelling Framework</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2052" name="Picture 4" descr="F:\Satsan f\Aquatic\AMSA\ITEMAGD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526" y="933202"/>
            <a:ext cx="3816424" cy="3047676"/>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F:\Satsan f\Aquatic\AMSA\ITEMDE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779388"/>
            <a:ext cx="4090890" cy="33553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331640" y="2139702"/>
            <a:ext cx="2016224" cy="369332"/>
          </a:xfrm>
          <a:prstGeom prst="rect">
            <a:avLst/>
          </a:prstGeom>
          <a:noFill/>
        </p:spPr>
        <p:txBody>
          <a:bodyPr wrap="square" rtlCol="0">
            <a:spAutoFit/>
          </a:bodyPr>
          <a:lstStyle/>
          <a:p>
            <a:r>
              <a:rPr lang="en-AU" dirty="0" smtClean="0">
                <a:latin typeface="Calibri" panose="020F0502020204030204" pitchFamily="34" charset="0"/>
              </a:rPr>
              <a:t>ITEM v1 - AGDC</a:t>
            </a:r>
            <a:endParaRPr lang="en-AU" dirty="0">
              <a:latin typeface="Calibri" panose="020F0502020204030204" pitchFamily="34" charset="0"/>
            </a:endParaRPr>
          </a:p>
        </p:txBody>
      </p:sp>
      <p:sp>
        <p:nvSpPr>
          <p:cNvPr id="5" name="Rectangle 4"/>
          <p:cNvSpPr/>
          <p:nvPr/>
        </p:nvSpPr>
        <p:spPr>
          <a:xfrm>
            <a:off x="5860572" y="2139702"/>
            <a:ext cx="1499834" cy="369332"/>
          </a:xfrm>
          <a:prstGeom prst="rect">
            <a:avLst/>
          </a:prstGeom>
        </p:spPr>
        <p:txBody>
          <a:bodyPr wrap="none">
            <a:spAutoFit/>
          </a:bodyPr>
          <a:lstStyle/>
          <a:p>
            <a:r>
              <a:rPr lang="en-AU" dirty="0">
                <a:latin typeface="Calibri" panose="020F0502020204030204" pitchFamily="34" charset="0"/>
              </a:rPr>
              <a:t>ITEM </a:t>
            </a:r>
            <a:r>
              <a:rPr lang="en-AU" dirty="0" smtClean="0">
                <a:latin typeface="Calibri" panose="020F0502020204030204" pitchFamily="34" charset="0"/>
              </a:rPr>
              <a:t>v2 </a:t>
            </a:r>
            <a:r>
              <a:rPr lang="en-AU" dirty="0">
                <a:latin typeface="Calibri" panose="020F0502020204030204" pitchFamily="34" charset="0"/>
              </a:rPr>
              <a:t>- </a:t>
            </a:r>
            <a:r>
              <a:rPr lang="en-AU" dirty="0" smtClean="0">
                <a:latin typeface="Calibri" panose="020F0502020204030204" pitchFamily="34" charset="0"/>
              </a:rPr>
              <a:t>DEA</a:t>
            </a:r>
            <a:endParaRPr lang="en-AU" dirty="0">
              <a:latin typeface="Calibri" panose="020F0502020204030204" pitchFamily="34" charset="0"/>
            </a:endParaRPr>
          </a:p>
        </p:txBody>
      </p:sp>
      <p:sp>
        <p:nvSpPr>
          <p:cNvPr id="6" name="TextBox 5"/>
          <p:cNvSpPr txBox="1"/>
          <p:nvPr/>
        </p:nvSpPr>
        <p:spPr>
          <a:xfrm>
            <a:off x="683568" y="4134691"/>
            <a:ext cx="8267354" cy="646331"/>
          </a:xfrm>
          <a:prstGeom prst="rect">
            <a:avLst/>
          </a:prstGeom>
          <a:noFill/>
        </p:spPr>
        <p:txBody>
          <a:bodyPr wrap="square" rtlCol="0">
            <a:spAutoFit/>
          </a:bodyPr>
          <a:lstStyle/>
          <a:p>
            <a:pPr marL="285750" indent="-285750">
              <a:buFontTx/>
              <a:buChar char="-"/>
            </a:pPr>
            <a:r>
              <a:rPr lang="en-AU" dirty="0" smtClean="0">
                <a:latin typeface="Calibri" panose="020F0502020204030204" pitchFamily="34" charset="0"/>
              </a:rPr>
              <a:t>New Model extends to cover more offshore reefs and the GBR</a:t>
            </a:r>
          </a:p>
          <a:p>
            <a:pPr marL="285750" indent="-285750">
              <a:buFontTx/>
              <a:buChar char="-"/>
            </a:pPr>
            <a:r>
              <a:rPr lang="en-AU" dirty="0" smtClean="0">
                <a:latin typeface="Calibri" panose="020F0502020204030204" pitchFamily="34" charset="0"/>
              </a:rPr>
              <a:t>Will underpin historical coastal remote sensing product generation on DEA</a:t>
            </a:r>
            <a:endParaRPr lang="en-AU" dirty="0">
              <a:latin typeface="Calibri" panose="020F0502020204030204" pitchFamily="34" charset="0"/>
            </a:endParaRPr>
          </a:p>
        </p:txBody>
      </p:sp>
    </p:spTree>
    <p:extLst>
      <p:ext uri="{BB962C8B-B14F-4D97-AF65-F5344CB8AC3E}">
        <p14:creationId xmlns:p14="http://schemas.microsoft.com/office/powerpoint/2010/main" val="4116831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708" y="275228"/>
            <a:ext cx="8229600" cy="461665"/>
          </a:xfrm>
        </p:spPr>
        <p:txBody>
          <a:bodyPr/>
          <a:lstStyle/>
          <a:p>
            <a:pPr algn="ctr"/>
            <a:r>
              <a:rPr lang="en-US" dirty="0" smtClean="0">
                <a:latin typeface="Franklin Gothic Book" panose="020B0503020102020204" pitchFamily="34" charset="0"/>
              </a:rPr>
              <a:t>The Intertidal Extent Model (ITEM)</a:t>
            </a:r>
            <a:endParaRPr lang="en-GB" dirty="0">
              <a:latin typeface="Franklin Gothic Book" panose="020B0503020102020204" pitchFamily="34" charset="0"/>
            </a:endParaRPr>
          </a:p>
        </p:txBody>
      </p:sp>
      <p:sp>
        <p:nvSpPr>
          <p:cNvPr id="5" name="TextBox 4"/>
          <p:cNvSpPr txBox="1"/>
          <p:nvPr/>
        </p:nvSpPr>
        <p:spPr>
          <a:xfrm>
            <a:off x="28725" y="3939902"/>
            <a:ext cx="9145016" cy="707886"/>
          </a:xfrm>
          <a:prstGeom prst="rect">
            <a:avLst/>
          </a:prstGeom>
          <a:noFill/>
        </p:spPr>
        <p:txBody>
          <a:bodyPr wrap="square" rtlCol="0">
            <a:spAutoFit/>
          </a:bodyPr>
          <a:lstStyle/>
          <a:p>
            <a:pPr algn="ctr"/>
            <a:r>
              <a:rPr lang="en-US" sz="2000" b="1" dirty="0" smtClean="0">
                <a:latin typeface="Calibri" panose="020F0502020204030204" pitchFamily="34" charset="0"/>
                <a:cs typeface="Calibri" panose="020F0502020204030204" pitchFamily="34" charset="0"/>
              </a:rPr>
              <a:t>Objective: </a:t>
            </a:r>
            <a:r>
              <a:rPr lang="en-US" sz="2000" dirty="0" smtClean="0">
                <a:latin typeface="Calibri" panose="020F0502020204030204" pitchFamily="34" charset="0"/>
                <a:cs typeface="Calibri" panose="020F0502020204030204" pitchFamily="34" charset="0"/>
              </a:rPr>
              <a:t>To model the extent and topography of the intertidal flats of Australia’s coastline </a:t>
            </a:r>
            <a:r>
              <a:rPr lang="en-US" sz="2000" dirty="0" err="1" smtClean="0">
                <a:latin typeface="Calibri" panose="020F0502020204030204" pitchFamily="34" charset="0"/>
                <a:cs typeface="Calibri" panose="020F0502020204030204" pitchFamily="34" charset="0"/>
              </a:rPr>
              <a:t>utilising</a:t>
            </a:r>
            <a:r>
              <a:rPr lang="en-US" sz="2000" dirty="0" smtClean="0">
                <a:latin typeface="Calibri" panose="020F0502020204030204" pitchFamily="34" charset="0"/>
                <a:cs typeface="Calibri" panose="020F0502020204030204" pitchFamily="34" charset="0"/>
              </a:rPr>
              <a:t> 28 years of the Landsat archive</a:t>
            </a: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771549"/>
            <a:ext cx="7992888" cy="3096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262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971600" y="4414274"/>
            <a:ext cx="6374582" cy="369332"/>
          </a:xfrm>
          <a:prstGeom prst="rect">
            <a:avLst/>
          </a:prstGeom>
          <a:noFill/>
        </p:spPr>
        <p:txBody>
          <a:bodyPr wrap="square" rtlCol="0">
            <a:spAutoFit/>
          </a:bodyPr>
          <a:lstStyle/>
          <a:p>
            <a:pPr algn="ctr"/>
            <a:r>
              <a:rPr lang="en-AU" dirty="0" smtClean="0">
                <a:latin typeface="Calibri" panose="020F0502020204030204" pitchFamily="34" charset="0"/>
              </a:rPr>
              <a:t>The Tiwi Islands, Northern Territory</a:t>
            </a:r>
            <a:endParaRPr lang="en-AU" dirty="0">
              <a:latin typeface="Calibri" panose="020F0502020204030204" pitchFamily="34" charset="0"/>
            </a:endParaRPr>
          </a:p>
        </p:txBody>
      </p:sp>
      <p:sp>
        <p:nvSpPr>
          <p:cNvPr id="2" name="Title 1"/>
          <p:cNvSpPr>
            <a:spLocks noGrp="1"/>
          </p:cNvSpPr>
          <p:nvPr>
            <p:ph type="title"/>
          </p:nvPr>
        </p:nvSpPr>
        <p:spPr/>
        <p:txBody>
          <a:bodyPr/>
          <a:lstStyle/>
          <a:p>
            <a:pPr algn="ctr"/>
            <a:r>
              <a:rPr lang="en-AU" dirty="0" smtClean="0">
                <a:latin typeface="Franklin Gothic Book" panose="020B0503020102020204" pitchFamily="34" charset="0"/>
              </a:rPr>
              <a:t>Improved modelling and more complete archive in DEA</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8" name="Picture 2" descr="F:\Satsan f\Aquatic\Intertidal\ITEMv2\DEAShowcase\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130" y="986979"/>
            <a:ext cx="5977703" cy="343116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F:\Satsan f\Aquatic\Intertidal\ITEMv2\DEAShowcase\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130" y="983703"/>
            <a:ext cx="5976665" cy="343057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F:\Satsan f\Aquatic\Intertidal\ITEMv2\DEAShowcase\1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6332" y="983703"/>
            <a:ext cx="5976664" cy="343057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F:\Satsan f\Aquatic\Intertidal\ITEMv2\DEAShowcase\1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6332" y="987574"/>
            <a:ext cx="5976664" cy="343057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976851" y="1824679"/>
            <a:ext cx="1211270" cy="369332"/>
          </a:xfrm>
          <a:prstGeom prst="rect">
            <a:avLst/>
          </a:prstGeom>
          <a:noFill/>
        </p:spPr>
        <p:txBody>
          <a:bodyPr wrap="square" rtlCol="0">
            <a:spAutoFit/>
          </a:bodyPr>
          <a:lstStyle/>
          <a:p>
            <a:r>
              <a:rPr lang="en-AU" dirty="0" smtClean="0">
                <a:solidFill>
                  <a:schemeClr val="bg1"/>
                </a:solidFill>
                <a:latin typeface="Franklin Gothic Book" panose="020B0503020102020204" pitchFamily="34" charset="0"/>
                <a:cs typeface="Calibri" panose="020F0502020204030204" pitchFamily="34" charset="0"/>
              </a:rPr>
              <a:t>ITEM v1</a:t>
            </a:r>
            <a:endParaRPr lang="en-AU" dirty="0">
              <a:solidFill>
                <a:schemeClr val="bg1"/>
              </a:solidFill>
              <a:latin typeface="Franklin Gothic Book" panose="020B0503020102020204" pitchFamily="34" charset="0"/>
              <a:cs typeface="Calibri" panose="020F0502020204030204" pitchFamily="34" charset="0"/>
            </a:endParaRPr>
          </a:p>
        </p:txBody>
      </p:sp>
      <p:sp>
        <p:nvSpPr>
          <p:cNvPr id="13" name="TextBox 12"/>
          <p:cNvSpPr txBox="1"/>
          <p:nvPr/>
        </p:nvSpPr>
        <p:spPr>
          <a:xfrm>
            <a:off x="5976851" y="2404105"/>
            <a:ext cx="1211270" cy="369332"/>
          </a:xfrm>
          <a:prstGeom prst="rect">
            <a:avLst/>
          </a:prstGeom>
          <a:noFill/>
        </p:spPr>
        <p:txBody>
          <a:bodyPr wrap="square" rtlCol="0">
            <a:spAutoFit/>
          </a:bodyPr>
          <a:lstStyle/>
          <a:p>
            <a:r>
              <a:rPr lang="en-AU" dirty="0" smtClean="0">
                <a:solidFill>
                  <a:schemeClr val="bg1"/>
                </a:solidFill>
                <a:latin typeface="Franklin Gothic Book" panose="020B0503020102020204" pitchFamily="34" charset="0"/>
              </a:rPr>
              <a:t>ITEM v2</a:t>
            </a:r>
            <a:endParaRPr lang="en-AU" dirty="0">
              <a:solidFill>
                <a:schemeClr val="bg1"/>
              </a:solidFill>
              <a:latin typeface="Franklin Gothic Book" panose="020B0503020102020204" pitchFamily="34" charset="0"/>
            </a:endParaRPr>
          </a:p>
        </p:txBody>
      </p:sp>
    </p:spTree>
    <p:extLst>
      <p:ext uri="{BB962C8B-B14F-4D97-AF65-F5344CB8AC3E}">
        <p14:creationId xmlns:p14="http://schemas.microsoft.com/office/powerpoint/2010/main" val="1964803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3.61111E-6 -1.35802E-6 L 3.61111E-6 -0.30463 " pathEditMode="relative" rAng="0" ptsTypes="AA">
                                      <p:cBhvr>
                                        <p:cTn id="21" dur="2000" fill="hold"/>
                                        <p:tgtEl>
                                          <p:spTgt spid="10"/>
                                        </p:tgtEl>
                                        <p:attrNameLst>
                                          <p:attrName>ppt_x</p:attrName>
                                          <p:attrName>ppt_y</p:attrName>
                                        </p:attrNameLst>
                                      </p:cBhvr>
                                      <p:rCtr x="0" y="-15247"/>
                                    </p:animMotion>
                                  </p:childTnLst>
                                </p:cTn>
                              </p:par>
                              <p:par>
                                <p:cTn id="22" presetID="42" presetClass="path" presetSubtype="0" accel="50000" decel="50000" fill="hold" nodeType="withEffect">
                                  <p:stCondLst>
                                    <p:cond delay="0"/>
                                  </p:stCondLst>
                                  <p:childTnLst>
                                    <p:animMotion origin="layout" path="M 3.61111E-6 1.35802E-6 L 3.61111E-6 0.25463 " pathEditMode="relative" rAng="0" ptsTypes="AA">
                                      <p:cBhvr>
                                        <p:cTn id="23" dur="2000" fill="hold"/>
                                        <p:tgtEl>
                                          <p:spTgt spid="11"/>
                                        </p:tgtEl>
                                        <p:attrNameLst>
                                          <p:attrName>ppt_x</p:attrName>
                                          <p:attrName>ppt_y</p:attrName>
                                        </p:attrNameLst>
                                      </p:cBhvr>
                                      <p:rCtr x="0" y="12716"/>
                                    </p:animMotion>
                                  </p:childTnLst>
                                </p:cTn>
                              </p:par>
                              <p:par>
                                <p:cTn id="24" presetID="1" presetClass="exit" presetSubtype="0" fill="hold"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8"/>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2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95486"/>
            <a:ext cx="8229600" cy="461665"/>
          </a:xfrm>
        </p:spPr>
        <p:txBody>
          <a:bodyPr/>
          <a:lstStyle/>
          <a:p>
            <a:r>
              <a:rPr lang="en-AU" dirty="0" smtClean="0">
                <a:latin typeface="Franklin Gothic Book" panose="020B0503020102020204" pitchFamily="34" charset="0"/>
              </a:rPr>
              <a:t>Using  composite imagery to explore change dynamics</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 name="Picture 3" descr="F:\Satsan f\Aquatic\Intertidal\Images\TrevorImages\Bundaberg ITEM Confidence.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764704"/>
            <a:ext cx="2304256" cy="209346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51519" y="763807"/>
            <a:ext cx="2304257" cy="307777"/>
          </a:xfrm>
          <a:prstGeom prst="rect">
            <a:avLst/>
          </a:prstGeom>
          <a:noFill/>
        </p:spPr>
        <p:txBody>
          <a:bodyPr wrap="square" rtlCol="0">
            <a:spAutoFit/>
          </a:bodyPr>
          <a:lstStyle/>
          <a:p>
            <a:pPr algn="ctr"/>
            <a:r>
              <a:rPr lang="en-AU" sz="1400" dirty="0" smtClean="0">
                <a:solidFill>
                  <a:schemeClr val="accent4">
                    <a:lumMod val="50000"/>
                  </a:schemeClr>
                </a:solidFill>
                <a:latin typeface="Calibri" panose="020F0502020204030204" pitchFamily="34" charset="0"/>
              </a:rPr>
              <a:t>Burnett River Mouth, QLD</a:t>
            </a:r>
            <a:endParaRPr lang="en-AU" sz="1400" dirty="0">
              <a:solidFill>
                <a:schemeClr val="accent4">
                  <a:lumMod val="50000"/>
                </a:schemeClr>
              </a:solidFill>
              <a:latin typeface="Calibri" panose="020F0502020204030204" pitchFamily="34" charset="0"/>
            </a:endParaRPr>
          </a:p>
        </p:txBody>
      </p:sp>
      <p:pic>
        <p:nvPicPr>
          <p:cNvPr id="9" name="Picture 2" descr="F:\Satsan f\Aquatic\Intertidal\Images\TrevorImages\COT_Bundaberg_50_percentile_2_year_epoch_.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755051"/>
            <a:ext cx="6416851" cy="380089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79511" y="2931790"/>
            <a:ext cx="2376265" cy="738664"/>
          </a:xfrm>
          <a:prstGeom prst="rect">
            <a:avLst/>
          </a:prstGeom>
          <a:noFill/>
        </p:spPr>
        <p:txBody>
          <a:bodyPr wrap="square" rtlCol="0">
            <a:spAutoFit/>
          </a:bodyPr>
          <a:lstStyle/>
          <a:p>
            <a:r>
              <a:rPr lang="en-AU" sz="1400" dirty="0" smtClean="0">
                <a:latin typeface="Calibri" panose="020F0502020204030204" pitchFamily="34" charset="0"/>
              </a:rPr>
              <a:t>Imagery can be constrained to specific tidal ranges over time to reduce tidal influence</a:t>
            </a:r>
            <a:endParaRPr lang="en-AU" sz="1400" dirty="0">
              <a:latin typeface="Calibri" panose="020F0502020204030204" pitchFamily="34" charset="0"/>
            </a:endParaRPr>
          </a:p>
        </p:txBody>
      </p:sp>
      <p:sp>
        <p:nvSpPr>
          <p:cNvPr id="10" name="TextBox 9"/>
          <p:cNvSpPr txBox="1"/>
          <p:nvPr/>
        </p:nvSpPr>
        <p:spPr>
          <a:xfrm>
            <a:off x="167357" y="3670335"/>
            <a:ext cx="2376265" cy="954107"/>
          </a:xfrm>
          <a:prstGeom prst="rect">
            <a:avLst/>
          </a:prstGeom>
          <a:noFill/>
        </p:spPr>
        <p:txBody>
          <a:bodyPr wrap="square" rtlCol="0">
            <a:spAutoFit/>
          </a:bodyPr>
          <a:lstStyle/>
          <a:p>
            <a:r>
              <a:rPr lang="en-AU" sz="1400" dirty="0" smtClean="0">
                <a:latin typeface="Calibri" panose="020F0502020204030204" pitchFamily="34" charset="0"/>
              </a:rPr>
              <a:t>Specific temporal ranges can be examined to isolated changes based on events such as flooding and cyclones</a:t>
            </a:r>
            <a:endParaRPr lang="en-AU" sz="1400" dirty="0">
              <a:latin typeface="Calibri" panose="020F0502020204030204" pitchFamily="34" charset="0"/>
            </a:endParaRPr>
          </a:p>
        </p:txBody>
      </p:sp>
    </p:spTree>
    <p:extLst>
      <p:ext uri="{BB962C8B-B14F-4D97-AF65-F5344CB8AC3E}">
        <p14:creationId xmlns:p14="http://schemas.microsoft.com/office/powerpoint/2010/main" val="648572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1944"/>
            <a:ext cx="8229600" cy="830997"/>
          </a:xfrm>
        </p:spPr>
        <p:txBody>
          <a:bodyPr/>
          <a:lstStyle/>
          <a:p>
            <a:r>
              <a:rPr lang="en-AU" dirty="0" smtClean="0">
                <a:latin typeface="Franklin Gothic Book" panose="020B0503020102020204" pitchFamily="34" charset="0"/>
              </a:rPr>
              <a:t>Where to next?</a:t>
            </a:r>
            <a:br>
              <a:rPr lang="en-AU" dirty="0" smtClean="0">
                <a:latin typeface="Franklin Gothic Book" panose="020B0503020102020204" pitchFamily="34" charset="0"/>
              </a:rPr>
            </a:b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sp>
        <p:nvSpPr>
          <p:cNvPr id="5" name="TextBox 4"/>
          <p:cNvSpPr txBox="1"/>
          <p:nvPr/>
        </p:nvSpPr>
        <p:spPr>
          <a:xfrm>
            <a:off x="539552" y="915566"/>
            <a:ext cx="7992888" cy="1200329"/>
          </a:xfrm>
          <a:prstGeom prst="rect">
            <a:avLst/>
          </a:prstGeom>
          <a:noFill/>
        </p:spPr>
        <p:txBody>
          <a:bodyPr wrap="square" rtlCol="0">
            <a:spAutoFit/>
          </a:bodyPr>
          <a:lstStyle/>
          <a:p>
            <a:pPr marL="285750" indent="-285750">
              <a:buFontTx/>
              <a:buChar char="-"/>
            </a:pPr>
            <a:r>
              <a:rPr lang="en-US" dirty="0" smtClean="0">
                <a:latin typeface="Calibri" panose="020F0502020204030204" pitchFamily="34" charset="0"/>
                <a:cs typeface="Calibri" panose="020F0502020204030204" pitchFamily="34" charset="0"/>
              </a:rPr>
              <a:t>Focus on exploring the coastal stability potential of the model</a:t>
            </a:r>
          </a:p>
          <a:p>
            <a:pPr marL="285750" indent="-285750">
              <a:buFontTx/>
              <a:buChar char="-"/>
            </a:pPr>
            <a:r>
              <a:rPr lang="en-US" dirty="0">
                <a:latin typeface="Calibri" panose="020F0502020204030204" pitchFamily="34" charset="0"/>
                <a:cs typeface="Calibri" panose="020F0502020204030204" pitchFamily="34" charset="0"/>
              </a:rPr>
              <a:t>More extensive validation through field work</a:t>
            </a:r>
          </a:p>
          <a:p>
            <a:pPr marL="285750" indent="-285750">
              <a:buFontTx/>
              <a:buChar char="-"/>
            </a:pPr>
            <a:r>
              <a:rPr lang="en-US" dirty="0" smtClean="0">
                <a:latin typeface="Calibri" panose="020F0502020204030204" pitchFamily="34" charset="0"/>
                <a:cs typeface="Calibri" panose="020F0502020204030204" pitchFamily="34" charset="0"/>
              </a:rPr>
              <a:t>Development of an operational DEM workflow and </a:t>
            </a:r>
            <a:r>
              <a:rPr lang="en-US" dirty="0" err="1" smtClean="0">
                <a:latin typeface="Calibri" panose="020F0502020204030204" pitchFamily="34" charset="0"/>
                <a:cs typeface="Calibri" panose="020F0502020204030204" pitchFamily="34" charset="0"/>
              </a:rPr>
              <a:t>localised</a:t>
            </a:r>
            <a:r>
              <a:rPr lang="en-US" dirty="0" smtClean="0">
                <a:latin typeface="Calibri" panose="020F0502020204030204" pitchFamily="34" charset="0"/>
                <a:cs typeface="Calibri" panose="020F0502020204030204" pitchFamily="34" charset="0"/>
              </a:rPr>
              <a:t> modelling for complex coastline and estuarine environments</a:t>
            </a:r>
            <a:endParaRPr lang="en-US" dirty="0">
              <a:latin typeface="Calibri" panose="020F0502020204030204" pitchFamily="34" charset="0"/>
              <a:cs typeface="Calibri" panose="020F0502020204030204" pitchFamily="34" charset="0"/>
            </a:endParaRPr>
          </a:p>
        </p:txBody>
      </p:sp>
      <p:sp>
        <p:nvSpPr>
          <p:cNvPr id="6" name="Rectangle 5"/>
          <p:cNvSpPr/>
          <p:nvPr/>
        </p:nvSpPr>
        <p:spPr>
          <a:xfrm>
            <a:off x="457200" y="2350185"/>
            <a:ext cx="4360617" cy="461665"/>
          </a:xfrm>
          <a:prstGeom prst="rect">
            <a:avLst/>
          </a:prstGeom>
        </p:spPr>
        <p:txBody>
          <a:bodyPr wrap="none">
            <a:spAutoFit/>
          </a:bodyPr>
          <a:lstStyle/>
          <a:p>
            <a:r>
              <a:rPr lang="en-US" sz="2400" b="1" dirty="0">
                <a:solidFill>
                  <a:srgbClr val="267485"/>
                </a:solidFill>
                <a:latin typeface="Franklin Gothic Book" panose="020B0503020102020204" pitchFamily="34" charset="0"/>
                <a:ea typeface="+mj-ea"/>
                <a:cs typeface="+mj-cs"/>
              </a:rPr>
              <a:t>What ITEM is not designed for….</a:t>
            </a:r>
            <a:endParaRPr lang="en-GB" sz="2400" b="1" dirty="0">
              <a:solidFill>
                <a:srgbClr val="267485"/>
              </a:solidFill>
              <a:latin typeface="Franklin Gothic Book" panose="020B0503020102020204" pitchFamily="34" charset="0"/>
              <a:ea typeface="+mj-ea"/>
              <a:cs typeface="+mj-cs"/>
            </a:endParaRPr>
          </a:p>
        </p:txBody>
      </p:sp>
      <p:sp>
        <p:nvSpPr>
          <p:cNvPr id="7" name="Rectangle 6"/>
          <p:cNvSpPr/>
          <p:nvPr/>
        </p:nvSpPr>
        <p:spPr>
          <a:xfrm>
            <a:off x="539552" y="2951089"/>
            <a:ext cx="7532860" cy="1477328"/>
          </a:xfrm>
          <a:prstGeom prst="rect">
            <a:avLst/>
          </a:prstGeom>
        </p:spPr>
        <p:txBody>
          <a:bodyPr wrap="square">
            <a:spAutoFit/>
          </a:bodyPr>
          <a:lstStyle/>
          <a:p>
            <a:pPr marL="342900" indent="-342900">
              <a:buFontTx/>
              <a:buChar char="-"/>
            </a:pPr>
            <a:r>
              <a:rPr lang="en-US" dirty="0">
                <a:latin typeface="Calibri" panose="020F0502020204030204" pitchFamily="34" charset="0"/>
                <a:cs typeface="Calibri" panose="020F0502020204030204" pitchFamily="34" charset="0"/>
              </a:rPr>
              <a:t>Modelling the profile or elevation of areas that aren’t inundated in the tidal cycle (</a:t>
            </a:r>
            <a:r>
              <a:rPr lang="en-US" dirty="0" err="1">
                <a:latin typeface="Calibri" panose="020F0502020204030204" pitchFamily="34" charset="0"/>
                <a:cs typeface="Calibri" panose="020F0502020204030204" pitchFamily="34" charset="0"/>
              </a:rPr>
              <a:t>ie</a:t>
            </a:r>
            <a:r>
              <a:rPr lang="en-US" dirty="0">
                <a:latin typeface="Calibri" panose="020F0502020204030204" pitchFamily="34" charset="0"/>
                <a:cs typeface="Calibri" panose="020F0502020204030204" pitchFamily="34" charset="0"/>
              </a:rPr>
              <a:t>. beach profiling)</a:t>
            </a:r>
          </a:p>
          <a:p>
            <a:pPr marL="342900" indent="-342900">
              <a:buFontTx/>
              <a:buChar char="-"/>
            </a:pPr>
            <a:r>
              <a:rPr lang="en-US" dirty="0">
                <a:latin typeface="Calibri" panose="020F0502020204030204" pitchFamily="34" charset="0"/>
                <a:cs typeface="Calibri" panose="020F0502020204030204" pitchFamily="34" charset="0"/>
              </a:rPr>
              <a:t>Of limited use in micro tidal regions with a steep sloping shoreline or breaking waves</a:t>
            </a:r>
          </a:p>
          <a:p>
            <a:pPr marL="342900" indent="-342900">
              <a:buFontTx/>
              <a:buChar char="-"/>
            </a:pPr>
            <a:r>
              <a:rPr lang="en-US" dirty="0">
                <a:latin typeface="Calibri" panose="020F0502020204030204" pitchFamily="34" charset="0"/>
                <a:cs typeface="Calibri" panose="020F0502020204030204" pitchFamily="34" charset="0"/>
              </a:rPr>
              <a:t>Cannot model obstructed intertidal regions, </a:t>
            </a:r>
            <a:r>
              <a:rPr lang="en-US" dirty="0" err="1">
                <a:latin typeface="Calibri" panose="020F0502020204030204" pitchFamily="34" charset="0"/>
                <a:cs typeface="Calibri" panose="020F0502020204030204" pitchFamily="34" charset="0"/>
              </a:rPr>
              <a:t>ie</a:t>
            </a:r>
            <a:r>
              <a:rPr lang="en-US" dirty="0">
                <a:latin typeface="Calibri" panose="020F0502020204030204" pitchFamily="34" charset="0"/>
                <a:cs typeface="Calibri" panose="020F0502020204030204" pitchFamily="34" charset="0"/>
              </a:rPr>
              <a:t> vegetation cover, mangroves</a:t>
            </a:r>
            <a:endParaRPr lang="en-GB"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78432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endParaRPr lang="en-AU" dirty="0">
              <a:solidFill>
                <a:srgbClr val="FFFFFF"/>
              </a:solidFill>
            </a:endParaRPr>
          </a:p>
        </p:txBody>
      </p:sp>
      <p:sp>
        <p:nvSpPr>
          <p:cNvPr id="5" name="TextBox 4"/>
          <p:cNvSpPr txBox="1"/>
          <p:nvPr/>
        </p:nvSpPr>
        <p:spPr>
          <a:xfrm>
            <a:off x="323528" y="2571750"/>
            <a:ext cx="4824536" cy="584775"/>
          </a:xfrm>
          <a:prstGeom prst="rect">
            <a:avLst/>
          </a:prstGeom>
          <a:noFill/>
        </p:spPr>
        <p:txBody>
          <a:bodyPr wrap="square" rtlCol="0">
            <a:spAutoFit/>
          </a:bodyPr>
          <a:lstStyle/>
          <a:p>
            <a:r>
              <a:rPr lang="en-US" sz="1600" b="1" dirty="0" smtClean="0">
                <a:latin typeface="Calibri" panose="020F0502020204030204" pitchFamily="34" charset="0"/>
              </a:rPr>
              <a:t>Contact: Stephen Sagar</a:t>
            </a:r>
          </a:p>
          <a:p>
            <a:r>
              <a:rPr lang="en-US" sz="1600" i="1" dirty="0" smtClean="0">
                <a:latin typeface="Calibri" panose="020F0502020204030204" pitchFamily="34" charset="0"/>
              </a:rPr>
              <a:t>stephen.sagar@ga.gov.au</a:t>
            </a:r>
            <a:endParaRPr lang="en-GB" sz="1600" i="1" dirty="0">
              <a:latin typeface="Calibri" panose="020F0502020204030204" pitchFamily="34" charset="0"/>
            </a:endParaRPr>
          </a:p>
        </p:txBody>
      </p:sp>
      <p:sp>
        <p:nvSpPr>
          <p:cNvPr id="10" name="TextBox 9"/>
          <p:cNvSpPr txBox="1"/>
          <p:nvPr/>
        </p:nvSpPr>
        <p:spPr>
          <a:xfrm>
            <a:off x="359149" y="3123427"/>
            <a:ext cx="4824536" cy="1569660"/>
          </a:xfrm>
          <a:prstGeom prst="rect">
            <a:avLst/>
          </a:prstGeom>
          <a:noFill/>
        </p:spPr>
        <p:txBody>
          <a:bodyPr wrap="square" rtlCol="0">
            <a:spAutoFit/>
          </a:bodyPr>
          <a:lstStyle/>
          <a:p>
            <a:r>
              <a:rPr lang="en-US" sz="1600" b="1" dirty="0" smtClean="0">
                <a:latin typeface="Calibri" panose="020F0502020204030204" pitchFamily="34" charset="0"/>
              </a:rPr>
              <a:t>Project Team:</a:t>
            </a:r>
          </a:p>
          <a:p>
            <a:r>
              <a:rPr lang="en-US" sz="1600" i="1" dirty="0" smtClean="0">
                <a:latin typeface="Calibri" panose="020F0502020204030204" pitchFamily="34" charset="0"/>
              </a:rPr>
              <a:t>Stephen </a:t>
            </a:r>
            <a:r>
              <a:rPr lang="en-US" sz="1600" i="1" dirty="0" err="1" smtClean="0">
                <a:latin typeface="Calibri" panose="020F0502020204030204" pitchFamily="34" charset="0"/>
              </a:rPr>
              <a:t>Sagar</a:t>
            </a:r>
            <a:endParaRPr lang="en-US" sz="1600" i="1" dirty="0" smtClean="0">
              <a:latin typeface="Calibri" panose="020F0502020204030204" pitchFamily="34" charset="0"/>
            </a:endParaRPr>
          </a:p>
          <a:p>
            <a:r>
              <a:rPr lang="en-US" sz="1600" i="1" dirty="0" err="1" smtClean="0">
                <a:latin typeface="Calibri" panose="020F0502020204030204" pitchFamily="34" charset="0"/>
              </a:rPr>
              <a:t>Biswajit</a:t>
            </a:r>
            <a:r>
              <a:rPr lang="en-US" sz="1600" i="1" dirty="0" smtClean="0">
                <a:latin typeface="Calibri" panose="020F0502020204030204" pitchFamily="34" charset="0"/>
              </a:rPr>
              <a:t> </a:t>
            </a:r>
            <a:r>
              <a:rPr lang="en-US" sz="1600" i="1" dirty="0" err="1" smtClean="0">
                <a:latin typeface="Calibri" panose="020F0502020204030204" pitchFamily="34" charset="0"/>
              </a:rPr>
              <a:t>Bala</a:t>
            </a:r>
            <a:endParaRPr lang="en-US" sz="1600" i="1" dirty="0" smtClean="0">
              <a:latin typeface="Calibri" panose="020F0502020204030204" pitchFamily="34" charset="0"/>
            </a:endParaRPr>
          </a:p>
          <a:p>
            <a:r>
              <a:rPr lang="en-US" sz="1600" i="1" dirty="0" smtClean="0">
                <a:latin typeface="Calibri" panose="020F0502020204030204" pitchFamily="34" charset="0"/>
              </a:rPr>
              <a:t>Dale Roberts</a:t>
            </a:r>
          </a:p>
          <a:p>
            <a:r>
              <a:rPr lang="en-US" sz="1600" i="1" dirty="0" smtClean="0">
                <a:latin typeface="Calibri" panose="020F0502020204030204" pitchFamily="34" charset="0"/>
              </a:rPr>
              <a:t>Leo Lymburner</a:t>
            </a:r>
          </a:p>
          <a:p>
            <a:r>
              <a:rPr lang="en-US" sz="1600" i="1" dirty="0" smtClean="0">
                <a:latin typeface="Calibri" panose="020F0502020204030204" pitchFamily="34" charset="0"/>
              </a:rPr>
              <a:t>Claire Phillips</a:t>
            </a:r>
            <a:endParaRPr lang="en-GB" sz="1600" i="1" dirty="0">
              <a:latin typeface="Calibri" panose="020F0502020204030204" pitchFamily="34" charset="0"/>
            </a:endParaRPr>
          </a:p>
        </p:txBody>
      </p:sp>
      <p:sp>
        <p:nvSpPr>
          <p:cNvPr id="2" name="TextBox 1"/>
          <p:cNvSpPr txBox="1"/>
          <p:nvPr/>
        </p:nvSpPr>
        <p:spPr>
          <a:xfrm>
            <a:off x="323528" y="339502"/>
            <a:ext cx="8640960" cy="1754326"/>
          </a:xfrm>
          <a:prstGeom prst="rect">
            <a:avLst/>
          </a:prstGeom>
          <a:noFill/>
        </p:spPr>
        <p:txBody>
          <a:bodyPr wrap="square" rtlCol="0">
            <a:spAutoFit/>
          </a:bodyPr>
          <a:lstStyle/>
          <a:p>
            <a:r>
              <a:rPr lang="en-AU" b="1" dirty="0" smtClean="0">
                <a:latin typeface="Calibri" panose="020F0502020204030204" pitchFamily="34" charset="0"/>
              </a:rPr>
              <a:t>Data Access:</a:t>
            </a:r>
          </a:p>
          <a:p>
            <a:r>
              <a:rPr lang="en-AU" dirty="0">
                <a:latin typeface="Calibri" panose="020F0502020204030204" pitchFamily="34" charset="0"/>
                <a:hlinkClick r:id="rId2"/>
              </a:rPr>
              <a:t>http://</a:t>
            </a:r>
            <a:r>
              <a:rPr lang="en-AU" dirty="0" smtClean="0">
                <a:latin typeface="Calibri" panose="020F0502020204030204" pitchFamily="34" charset="0"/>
                <a:hlinkClick r:id="rId2"/>
              </a:rPr>
              <a:t>dap.nci.org.au/thredds/catalog.html</a:t>
            </a:r>
            <a:r>
              <a:rPr lang="en-AU" dirty="0" smtClean="0">
                <a:latin typeface="Calibri" panose="020F0502020204030204" pitchFamily="34" charset="0"/>
              </a:rPr>
              <a:t>  - GA Earth Observations - Derived</a:t>
            </a:r>
            <a:endParaRPr lang="en-AU" dirty="0">
              <a:latin typeface="Calibri" panose="020F0502020204030204" pitchFamily="34" charset="0"/>
            </a:endParaRPr>
          </a:p>
          <a:p>
            <a:r>
              <a:rPr lang="en-AU" dirty="0" smtClean="0">
                <a:latin typeface="Calibri" panose="020F0502020204030204" pitchFamily="34" charset="0"/>
              </a:rPr>
              <a:t>or</a:t>
            </a:r>
          </a:p>
          <a:p>
            <a:r>
              <a:rPr lang="en-AU" dirty="0">
                <a:latin typeface="Calibri" panose="020F0502020204030204" pitchFamily="34" charset="0"/>
                <a:hlinkClick r:id="rId3"/>
              </a:rPr>
              <a:t>http://</a:t>
            </a:r>
            <a:r>
              <a:rPr lang="en-AU" dirty="0" smtClean="0">
                <a:latin typeface="Calibri" panose="020F0502020204030204" pitchFamily="34" charset="0"/>
                <a:hlinkClick r:id="rId3"/>
              </a:rPr>
              <a:t>eos.ga.gov.au</a:t>
            </a:r>
            <a:endParaRPr lang="en-AU" dirty="0" smtClean="0">
              <a:latin typeface="Calibri" panose="020F0502020204030204" pitchFamily="34" charset="0"/>
            </a:endParaRPr>
          </a:p>
          <a:p>
            <a:endParaRPr lang="en-AU" dirty="0" smtClean="0">
              <a:latin typeface="Calibri" panose="020F0502020204030204" pitchFamily="34" charset="0"/>
            </a:endParaRPr>
          </a:p>
          <a:p>
            <a:endParaRPr lang="en-AU" dirty="0"/>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1257587"/>
            <a:ext cx="5975350" cy="321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61236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5486"/>
            <a:ext cx="8229600" cy="461665"/>
          </a:xfrm>
        </p:spPr>
        <p:txBody>
          <a:bodyPr/>
          <a:lstStyle/>
          <a:p>
            <a:r>
              <a:rPr lang="en-AU" dirty="0" smtClean="0">
                <a:latin typeface="Franklin Gothic Book" panose="020B0503020102020204" pitchFamily="34" charset="0"/>
              </a:rPr>
              <a:t>How and why do we want to map the intertidal zone?</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12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2" y="725299"/>
            <a:ext cx="2161939" cy="2950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11560" y="3867894"/>
            <a:ext cx="7920880" cy="830997"/>
          </a:xfrm>
          <a:prstGeom prst="rect">
            <a:avLst/>
          </a:prstGeom>
          <a:solidFill>
            <a:schemeClr val="accent1">
              <a:lumMod val="60000"/>
              <a:lumOff val="40000"/>
            </a:schemeClr>
          </a:solidFill>
        </p:spPr>
        <p:txBody>
          <a:bodyPr wrap="square" rtlCol="0">
            <a:spAutoFit/>
          </a:bodyPr>
          <a:lstStyle/>
          <a:p>
            <a:pPr algn="ctr"/>
            <a:r>
              <a:rPr lang="en-US" sz="1600" dirty="0" smtClean="0">
                <a:latin typeface="Calibri" panose="020F0502020204030204" pitchFamily="34" charset="0"/>
              </a:rPr>
              <a:t>Remote sensing is a cost effective option, but still subject to tidal regimes and environmental factors. Recent single image analysis (</a:t>
            </a:r>
            <a:r>
              <a:rPr lang="en-US" sz="1600" i="1" dirty="0" err="1" smtClean="0">
                <a:latin typeface="Calibri" panose="020F0502020204030204" pitchFamily="34" charset="0"/>
              </a:rPr>
              <a:t>Dhanjal</a:t>
            </a:r>
            <a:r>
              <a:rPr lang="en-US" sz="1600" i="1" dirty="0" smtClean="0">
                <a:latin typeface="Calibri" panose="020F0502020204030204" pitchFamily="34" charset="0"/>
              </a:rPr>
              <a:t>-Adams et al., 2016</a:t>
            </a:r>
            <a:r>
              <a:rPr lang="en-US" sz="1600" dirty="0" smtClean="0">
                <a:latin typeface="Calibri" panose="020F0502020204030204" pitchFamily="34" charset="0"/>
              </a:rPr>
              <a:t>) has estimated Australia’s tidal flats at a </a:t>
            </a:r>
            <a:r>
              <a:rPr lang="en-US" sz="1600" b="1" dirty="0" smtClean="0">
                <a:latin typeface="Calibri" panose="020F0502020204030204" pitchFamily="34" charset="0"/>
              </a:rPr>
              <a:t>minimum area of 9,855km</a:t>
            </a:r>
            <a:r>
              <a:rPr lang="en-US" sz="1600" b="1" baseline="30000" dirty="0" smtClean="0">
                <a:latin typeface="Calibri" panose="020F0502020204030204" pitchFamily="34" charset="0"/>
              </a:rPr>
              <a:t>2</a:t>
            </a:r>
            <a:r>
              <a:rPr lang="en-US" sz="1600" b="1" dirty="0" smtClean="0">
                <a:latin typeface="Calibri" panose="020F0502020204030204" pitchFamily="34" charset="0"/>
              </a:rPr>
              <a:t> </a:t>
            </a:r>
            <a:endParaRPr lang="en-GB" sz="1600" b="1" dirty="0">
              <a:latin typeface="Calibri" panose="020F0502020204030204" pitchFamily="34" charset="0"/>
            </a:endParaRPr>
          </a:p>
        </p:txBody>
      </p:sp>
      <p:sp>
        <p:nvSpPr>
          <p:cNvPr id="6" name="Rectangle 5"/>
          <p:cNvSpPr/>
          <p:nvPr/>
        </p:nvSpPr>
        <p:spPr>
          <a:xfrm>
            <a:off x="2339752" y="605428"/>
            <a:ext cx="6696744" cy="3293209"/>
          </a:xfrm>
          <a:prstGeom prst="rect">
            <a:avLst/>
          </a:prstGeom>
        </p:spPr>
        <p:txBody>
          <a:bodyPr wrap="square">
            <a:spAutoFit/>
          </a:bodyPr>
          <a:lstStyle/>
          <a:p>
            <a:pPr marL="285750" indent="-285750">
              <a:buFontTx/>
              <a:buChar char="-"/>
            </a:pPr>
            <a:r>
              <a:rPr lang="en-AU" sz="1600" dirty="0" smtClean="0">
                <a:latin typeface="Calibri" panose="020F0502020204030204" pitchFamily="34" charset="0"/>
              </a:rPr>
              <a:t>An </a:t>
            </a:r>
            <a:r>
              <a:rPr lang="en-AU" sz="1600" dirty="0">
                <a:latin typeface="Calibri" panose="020F0502020204030204" pitchFamily="34" charset="0"/>
              </a:rPr>
              <a:t>important coastal </a:t>
            </a:r>
            <a:r>
              <a:rPr lang="en-AU" sz="1600" dirty="0" smtClean="0">
                <a:latin typeface="Calibri" panose="020F0502020204030204" pitchFamily="34" charset="0"/>
              </a:rPr>
              <a:t>ecosystem, characterised by </a:t>
            </a:r>
            <a:r>
              <a:rPr lang="en-AU" sz="1600" dirty="0">
                <a:latin typeface="Calibri" panose="020F0502020204030204" pitchFamily="34" charset="0"/>
              </a:rPr>
              <a:t>high productivity and biodiversity and providing habitat </a:t>
            </a:r>
            <a:r>
              <a:rPr lang="en-AU" sz="1600" dirty="0" smtClean="0">
                <a:latin typeface="Calibri" panose="020F0502020204030204" pitchFamily="34" charset="0"/>
              </a:rPr>
              <a:t>for migratory shorebirds worldwide</a:t>
            </a:r>
          </a:p>
          <a:p>
            <a:endParaRPr lang="en-AU" sz="1600" dirty="0" smtClean="0">
              <a:latin typeface="Calibri" panose="020F0502020204030204" pitchFamily="34" charset="0"/>
            </a:endParaRPr>
          </a:p>
          <a:p>
            <a:pPr marL="285750" indent="-285750">
              <a:buFontTx/>
              <a:buChar char="-"/>
            </a:pPr>
            <a:r>
              <a:rPr lang="en-AU" sz="1600" dirty="0" smtClean="0">
                <a:latin typeface="Calibri" panose="020F0502020204030204" pitchFamily="34" charset="0"/>
              </a:rPr>
              <a:t>Provides </a:t>
            </a:r>
            <a:r>
              <a:rPr lang="en-AU" sz="1600" dirty="0">
                <a:latin typeface="Calibri" panose="020F0502020204030204" pitchFamily="34" charset="0"/>
              </a:rPr>
              <a:t>critical coastal protection from extreme storm events, and </a:t>
            </a:r>
            <a:r>
              <a:rPr lang="en-AU" sz="1600" dirty="0" smtClean="0">
                <a:latin typeface="Calibri" panose="020F0502020204030204" pitchFamily="34" charset="0"/>
              </a:rPr>
              <a:t>is </a:t>
            </a:r>
            <a:r>
              <a:rPr lang="en-AU" sz="1600" dirty="0">
                <a:latin typeface="Calibri" panose="020F0502020204030204" pitchFamily="34" charset="0"/>
              </a:rPr>
              <a:t>often a component of the coastal geomorphologic system around high value commercial asset sites such as </a:t>
            </a:r>
            <a:r>
              <a:rPr lang="en-AU" sz="1600" dirty="0" smtClean="0">
                <a:latin typeface="Calibri" panose="020F0502020204030204" pitchFamily="34" charset="0"/>
              </a:rPr>
              <a:t>ports.</a:t>
            </a:r>
          </a:p>
          <a:p>
            <a:endParaRPr lang="en-AU" sz="1600" dirty="0" smtClean="0">
              <a:latin typeface="Calibri" panose="020F0502020204030204" pitchFamily="34" charset="0"/>
            </a:endParaRPr>
          </a:p>
          <a:p>
            <a:pPr marL="285750" indent="-285750">
              <a:buFontTx/>
              <a:buChar char="-"/>
            </a:pPr>
            <a:r>
              <a:rPr lang="en-AU" sz="1600" dirty="0" smtClean="0">
                <a:latin typeface="Calibri" panose="020F0502020204030204" pitchFamily="34" charset="0"/>
              </a:rPr>
              <a:t>Capturing </a:t>
            </a:r>
            <a:r>
              <a:rPr lang="en-AU" sz="1600" dirty="0">
                <a:latin typeface="Calibri" panose="020F0502020204030204" pitchFamily="34" charset="0"/>
              </a:rPr>
              <a:t>information on the extent and topography of the intertidal zone, particularly at a continental scale, is a challenging and costly exercise. </a:t>
            </a:r>
            <a:endParaRPr lang="en-AU" sz="1600" dirty="0" smtClean="0">
              <a:latin typeface="Calibri" panose="020F0502020204030204" pitchFamily="34" charset="0"/>
            </a:endParaRPr>
          </a:p>
          <a:p>
            <a:endParaRPr lang="en-AU" sz="1600" dirty="0" smtClean="0">
              <a:latin typeface="Calibri" panose="020F0502020204030204" pitchFamily="34" charset="0"/>
            </a:endParaRPr>
          </a:p>
          <a:p>
            <a:pPr marL="285750" indent="-285750">
              <a:buFontTx/>
              <a:buChar char="-"/>
            </a:pPr>
            <a:r>
              <a:rPr lang="en-AU" sz="1600" dirty="0">
                <a:latin typeface="Calibri" panose="020F0502020204030204" pitchFamily="34" charset="0"/>
              </a:rPr>
              <a:t>The physical environment </a:t>
            </a:r>
            <a:r>
              <a:rPr lang="en-AU" sz="1600" dirty="0" smtClean="0">
                <a:latin typeface="Calibri" panose="020F0502020204030204" pitchFamily="34" charset="0"/>
              </a:rPr>
              <a:t>makes traditional surveying </a:t>
            </a:r>
            <a:r>
              <a:rPr lang="en-AU" sz="1600" dirty="0">
                <a:latin typeface="Calibri" panose="020F0502020204030204" pitchFamily="34" charset="0"/>
              </a:rPr>
              <a:t>methods difficult to implement, and acquisition of airborne elevation data (LiDAR </a:t>
            </a:r>
            <a:r>
              <a:rPr lang="en-AU" sz="1600" dirty="0" err="1">
                <a:latin typeface="Calibri" panose="020F0502020204030204" pitchFamily="34" charset="0"/>
              </a:rPr>
              <a:t>etc</a:t>
            </a:r>
            <a:r>
              <a:rPr lang="en-AU" sz="1600" dirty="0">
                <a:latin typeface="Calibri" panose="020F0502020204030204" pitchFamily="34" charset="0"/>
              </a:rPr>
              <a:t>) is expensive and subject </a:t>
            </a:r>
            <a:r>
              <a:rPr lang="en-AU" sz="1600" dirty="0" smtClean="0">
                <a:latin typeface="Calibri" panose="020F0502020204030204" pitchFamily="34" charset="0"/>
              </a:rPr>
              <a:t>to </a:t>
            </a:r>
            <a:r>
              <a:rPr lang="en-AU" sz="1600" dirty="0">
                <a:latin typeface="Calibri" panose="020F0502020204030204" pitchFamily="34" charset="0"/>
              </a:rPr>
              <a:t>tidal regimes of the study site</a:t>
            </a:r>
            <a:r>
              <a:rPr lang="en-AU" sz="1600" dirty="0" smtClean="0">
                <a:latin typeface="Calibri" panose="020F0502020204030204" pitchFamily="34" charset="0"/>
              </a:rPr>
              <a:t>.</a:t>
            </a:r>
          </a:p>
        </p:txBody>
      </p:sp>
    </p:spTree>
    <p:extLst>
      <p:ext uri="{BB962C8B-B14F-4D97-AF65-F5344CB8AC3E}">
        <p14:creationId xmlns:p14="http://schemas.microsoft.com/office/powerpoint/2010/main" val="28598367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latin typeface="Franklin Gothic Book" panose="020B0503020102020204" pitchFamily="34" charset="0"/>
              </a:rPr>
              <a:t>Digital Earth Australia (DEA)</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7" name="Picture 6" descr="Screen Shot 2016-02-26 at 7.42.3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059582"/>
            <a:ext cx="1980220" cy="1746001"/>
          </a:xfrm>
          <a:prstGeom prst="rect">
            <a:avLst/>
          </a:prstGeom>
        </p:spPr>
      </p:pic>
      <p:pic>
        <p:nvPicPr>
          <p:cNvPr id="10" name="Picture 3" descr="C:\Users\u92929\Downloads\PP-705 DEA Logo Inlin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47765"/>
            <a:ext cx="2304256" cy="99659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11760" y="1059582"/>
            <a:ext cx="2232248" cy="167607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08104" y="2438211"/>
            <a:ext cx="2668865" cy="2200331"/>
          </a:xfrm>
          <a:prstGeom prst="rect">
            <a:avLst/>
          </a:prstGeom>
        </p:spPr>
      </p:pic>
      <p:sp>
        <p:nvSpPr>
          <p:cNvPr id="13" name="TextBox 12"/>
          <p:cNvSpPr txBox="1"/>
          <p:nvPr/>
        </p:nvSpPr>
        <p:spPr>
          <a:xfrm>
            <a:off x="5364088" y="1078249"/>
            <a:ext cx="3168352" cy="1384995"/>
          </a:xfrm>
          <a:prstGeom prst="rect">
            <a:avLst/>
          </a:prstGeom>
          <a:noFill/>
        </p:spPr>
        <p:txBody>
          <a:bodyPr wrap="square" rtlCol="0">
            <a:spAutoFit/>
          </a:bodyPr>
          <a:lstStyle/>
          <a:p>
            <a:pPr algn="ctr"/>
            <a:r>
              <a:rPr lang="en-US" sz="1400" dirty="0" smtClean="0">
                <a:latin typeface="Calibri" panose="020F0502020204030204" pitchFamily="34" charset="0"/>
                <a:cs typeface="Calibri" panose="020F0502020204030204" pitchFamily="34" charset="0"/>
              </a:rPr>
              <a:t>ITEM v1 on the Australian Geoscience Data Cube (AGDC) prototype</a:t>
            </a:r>
          </a:p>
          <a:p>
            <a:endParaRPr lang="en-US" sz="1400" dirty="0" smtClean="0">
              <a:latin typeface="Calibri" panose="020F0502020204030204" pitchFamily="34" charset="0"/>
              <a:cs typeface="Calibri" panose="020F0502020204030204" pitchFamily="34" charset="0"/>
            </a:endParaRPr>
          </a:p>
          <a:p>
            <a:r>
              <a:rPr lang="en-US" sz="1400" dirty="0" smtClean="0">
                <a:latin typeface="Calibri" panose="020F0502020204030204" pitchFamily="34" charset="0"/>
                <a:cs typeface="Calibri" panose="020F0502020204030204" pitchFamily="34" charset="0"/>
              </a:rPr>
              <a:t>221 Coastal 1° by </a:t>
            </a:r>
            <a:r>
              <a:rPr lang="en-US" sz="1400" dirty="0">
                <a:latin typeface="Calibri" panose="020F0502020204030204" pitchFamily="34" charset="0"/>
                <a:cs typeface="Calibri" panose="020F0502020204030204" pitchFamily="34" charset="0"/>
              </a:rPr>
              <a:t>1° </a:t>
            </a:r>
            <a:r>
              <a:rPr lang="en-US" sz="1400" dirty="0" smtClean="0">
                <a:latin typeface="Calibri" panose="020F0502020204030204" pitchFamily="34" charset="0"/>
                <a:cs typeface="Calibri" panose="020F0502020204030204" pitchFamily="34" charset="0"/>
              </a:rPr>
              <a:t>coastal cells</a:t>
            </a:r>
            <a:endParaRPr lang="en-US" sz="1400" dirty="0">
              <a:latin typeface="Calibri" panose="020F0502020204030204" pitchFamily="34" charset="0"/>
              <a:cs typeface="Calibri" panose="020F0502020204030204" pitchFamily="34" charset="0"/>
            </a:endParaRPr>
          </a:p>
          <a:p>
            <a:r>
              <a:rPr lang="en-US" sz="1400" dirty="0" smtClean="0">
                <a:latin typeface="Calibri" panose="020F0502020204030204" pitchFamily="34" charset="0"/>
                <a:cs typeface="Calibri" panose="020F0502020204030204" pitchFamily="34" charset="0"/>
              </a:rPr>
              <a:t>Over 200,000 tiled observations </a:t>
            </a:r>
            <a:endParaRPr lang="en-US" sz="1400" dirty="0">
              <a:latin typeface="Calibri" panose="020F0502020204030204" pitchFamily="34" charset="0"/>
              <a:cs typeface="Calibri" panose="020F0502020204030204" pitchFamily="34" charset="0"/>
            </a:endParaRPr>
          </a:p>
          <a:p>
            <a:r>
              <a:rPr lang="en-US" sz="1400" dirty="0" smtClean="0">
                <a:latin typeface="Calibri" panose="020F0502020204030204" pitchFamily="34" charset="0"/>
                <a:cs typeface="Calibri" panose="020F0502020204030204" pitchFamily="34" charset="0"/>
              </a:rPr>
              <a:t>Average of 859 observations over 28 </a:t>
            </a:r>
            <a:r>
              <a:rPr lang="en-US" sz="1400" dirty="0" err="1" smtClean="0">
                <a:latin typeface="Calibri" panose="020F0502020204030204" pitchFamily="34" charset="0"/>
                <a:cs typeface="Calibri" panose="020F0502020204030204" pitchFamily="34" charset="0"/>
              </a:rPr>
              <a:t>yrs</a:t>
            </a:r>
            <a:endParaRPr lang="en-GB" sz="1400" dirty="0">
              <a:latin typeface="Calibri" panose="020F0502020204030204" pitchFamily="34" charset="0"/>
              <a:cs typeface="Calibri" panose="020F0502020204030204" pitchFamily="34" charset="0"/>
            </a:endParaRPr>
          </a:p>
        </p:txBody>
      </p:sp>
      <p:sp>
        <p:nvSpPr>
          <p:cNvPr id="14" name="TextBox 13"/>
          <p:cNvSpPr txBox="1"/>
          <p:nvPr/>
        </p:nvSpPr>
        <p:spPr>
          <a:xfrm>
            <a:off x="395536" y="2767885"/>
            <a:ext cx="4032448" cy="1908215"/>
          </a:xfrm>
          <a:prstGeom prst="rect">
            <a:avLst/>
          </a:prstGeom>
          <a:noFill/>
        </p:spPr>
        <p:txBody>
          <a:bodyPr wrap="square" rtlCol="0">
            <a:spAutoFit/>
          </a:bodyPr>
          <a:lstStyle/>
          <a:p>
            <a:r>
              <a:rPr lang="en-US" sz="1400" dirty="0" smtClean="0">
                <a:latin typeface="Calibri" panose="020F0502020204030204" pitchFamily="34" charset="0"/>
                <a:cs typeface="Calibri" panose="020F0502020204030204" pitchFamily="34" charset="0"/>
              </a:rPr>
              <a:t>A continental archive of 28 years of analysis ready Earth Observation data</a:t>
            </a:r>
            <a:endParaRPr lang="en-GB" sz="1400" dirty="0" smtClean="0">
              <a:latin typeface="Calibri" panose="020F0502020204030204" pitchFamily="34" charset="0"/>
              <a:cs typeface="Calibri" panose="020F0502020204030204" pitchFamily="34" charset="0"/>
            </a:endParaRPr>
          </a:p>
          <a:p>
            <a:endParaRPr lang="en-GB" sz="1400" dirty="0">
              <a:latin typeface="Calibri" panose="020F0502020204030204" pitchFamily="34" charset="0"/>
              <a:cs typeface="Calibri" panose="020F0502020204030204" pitchFamily="34" charset="0"/>
            </a:endParaRPr>
          </a:p>
          <a:p>
            <a:r>
              <a:rPr lang="en-GB" sz="1400" dirty="0" smtClean="0">
                <a:latin typeface="Calibri" panose="020F0502020204030204" pitchFamily="34" charset="0"/>
                <a:cs typeface="Calibri" panose="020F0502020204030204" pitchFamily="34" charset="0"/>
              </a:rPr>
              <a:t>Processed to </a:t>
            </a:r>
            <a:r>
              <a:rPr lang="en-GB" sz="1400" dirty="0">
                <a:latin typeface="Calibri" panose="020F0502020204030204" pitchFamily="34" charset="0"/>
                <a:cs typeface="Calibri" panose="020F0502020204030204" pitchFamily="34" charset="0"/>
              </a:rPr>
              <a:t>nadir view angle, BRDF, atmospherically corrected surface reflectance (NBAR</a:t>
            </a:r>
            <a:r>
              <a:rPr lang="en-GB" sz="1400" dirty="0" smtClean="0">
                <a:latin typeface="Calibri" panose="020F0502020204030204" pitchFamily="34" charset="0"/>
                <a:cs typeface="Calibri" panose="020F0502020204030204" pitchFamily="34" charset="0"/>
              </a:rPr>
              <a:t>)</a:t>
            </a:r>
            <a:endParaRPr lang="en-US" sz="1400" dirty="0" smtClean="0">
              <a:latin typeface="Calibri" panose="020F0502020204030204" pitchFamily="34" charset="0"/>
              <a:cs typeface="Calibri" panose="020F0502020204030204" pitchFamily="34" charset="0"/>
            </a:endParaRPr>
          </a:p>
          <a:p>
            <a:endParaRPr lang="en-US" sz="1400" dirty="0" smtClean="0">
              <a:latin typeface="Calibri" panose="020F0502020204030204" pitchFamily="34" charset="0"/>
              <a:cs typeface="Calibri" panose="020F0502020204030204" pitchFamily="34" charset="0"/>
            </a:endParaRPr>
          </a:p>
          <a:p>
            <a:r>
              <a:rPr lang="en-US" sz="1400" dirty="0" smtClean="0">
                <a:latin typeface="Calibri" panose="020F0502020204030204" pitchFamily="34" charset="0"/>
                <a:cs typeface="Calibri" panose="020F0502020204030204" pitchFamily="34" charset="0"/>
              </a:rPr>
              <a:t>Pixel Quality flags for cloud, cloud shadow, saturation </a:t>
            </a:r>
          </a:p>
          <a:p>
            <a:endParaRPr 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20113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0"/>
          </p:nvPr>
        </p:nvSpPr>
        <p:spPr/>
        <p:txBody>
          <a:bodyPr/>
          <a:lstStyle/>
          <a:p>
            <a:endParaRPr lang="en-AU" dirty="0"/>
          </a:p>
        </p:txBody>
      </p:sp>
      <p:pic>
        <p:nvPicPr>
          <p:cNvPr id="5" name="moreton bay - Shot 0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lum bright="26000" contrast="28000"/>
          </a:blip>
          <a:stretch>
            <a:fillRect/>
          </a:stretch>
        </p:blipFill>
        <p:spPr>
          <a:xfrm>
            <a:off x="0" y="0"/>
            <a:ext cx="9144000" cy="5143500"/>
          </a:xfrm>
          <a:prstGeom prst="rect">
            <a:avLst/>
          </a:prstGeom>
        </p:spPr>
      </p:pic>
    </p:spTree>
    <p:extLst>
      <p:ext uri="{BB962C8B-B14F-4D97-AF65-F5344CB8AC3E}">
        <p14:creationId xmlns:p14="http://schemas.microsoft.com/office/powerpoint/2010/main" val="320252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Franklin Gothic Book" panose="020B0503020102020204" pitchFamily="34" charset="0"/>
              </a:rPr>
              <a:t>Continental Scale Tidal Modelling</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771550"/>
            <a:ext cx="2478301" cy="3941763"/>
          </a:xfrm>
          <a:prstGeom prst="rect">
            <a:avLst/>
          </a:prstGeom>
        </p:spPr>
      </p:pic>
      <p:pic>
        <p:nvPicPr>
          <p:cNvPr id="1028" name="Picture 4" descr="F:\Satsan f\Aquatic\AMSA\TidalwithAGDCfullContinen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3285" y="226957"/>
            <a:ext cx="3511914" cy="284003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801829" y="2470140"/>
            <a:ext cx="6419265" cy="2554545"/>
          </a:xfrm>
          <a:prstGeom prst="rect">
            <a:avLst/>
          </a:prstGeom>
          <a:noFill/>
        </p:spPr>
        <p:txBody>
          <a:bodyPr wrap="square" rtlCol="0">
            <a:spAutoFit/>
          </a:bodyPr>
          <a:lstStyle/>
          <a:p>
            <a:r>
              <a:rPr lang="en-US" sz="1400" dirty="0" smtClean="0">
                <a:latin typeface="Calibri" panose="020F0502020204030204" pitchFamily="34" charset="0"/>
                <a:cs typeface="Calibri" panose="020F0502020204030204" pitchFamily="34" charset="0"/>
              </a:rPr>
              <a:t>Oregon State Tidal Prediction Software (OTPS)</a:t>
            </a:r>
          </a:p>
          <a:p>
            <a:r>
              <a:rPr lang="en-US" sz="1400" i="1" dirty="0">
                <a:latin typeface="Calibri" panose="020F0502020204030204" pitchFamily="34" charset="0"/>
                <a:cs typeface="Calibri" panose="020F0502020204030204" pitchFamily="34" charset="0"/>
              </a:rPr>
              <a:t>(Egbert and </a:t>
            </a:r>
            <a:r>
              <a:rPr lang="en-US" sz="1400" i="1" dirty="0" err="1">
                <a:latin typeface="Calibri" panose="020F0502020204030204" pitchFamily="34" charset="0"/>
                <a:cs typeface="Calibri" panose="020F0502020204030204" pitchFamily="34" charset="0"/>
              </a:rPr>
              <a:t>Erofeeva</a:t>
            </a:r>
            <a:r>
              <a:rPr lang="en-US" sz="1400" i="1" dirty="0">
                <a:latin typeface="Calibri" panose="020F0502020204030204" pitchFamily="34" charset="0"/>
                <a:cs typeface="Calibri" panose="020F0502020204030204" pitchFamily="34" charset="0"/>
              </a:rPr>
              <a:t>, 2002)</a:t>
            </a:r>
            <a:endParaRPr lang="en-US" sz="1400" i="1" dirty="0" smtClean="0">
              <a:latin typeface="Calibri" panose="020F0502020204030204" pitchFamily="34" charset="0"/>
              <a:cs typeface="Calibri" panose="020F0502020204030204" pitchFamily="34" charset="0"/>
            </a:endParaRPr>
          </a:p>
          <a:p>
            <a:endParaRPr lang="en-US" sz="1400" dirty="0">
              <a:latin typeface="Calibri" panose="020F0502020204030204" pitchFamily="34" charset="0"/>
              <a:cs typeface="Calibri" panose="020F0502020204030204" pitchFamily="34" charset="0"/>
            </a:endParaRPr>
          </a:p>
          <a:p>
            <a:pPr marL="342900" indent="-342900">
              <a:buFontTx/>
              <a:buChar char="-"/>
            </a:pPr>
            <a:r>
              <a:rPr lang="en-GB" sz="1400" dirty="0" smtClean="0">
                <a:latin typeface="Calibri" panose="020F0502020204030204" pitchFamily="34" charset="0"/>
                <a:cs typeface="Calibri" panose="020F0502020204030204" pitchFamily="34" charset="0"/>
              </a:rPr>
              <a:t>A </a:t>
            </a:r>
            <a:r>
              <a:rPr lang="en-GB" sz="1400" dirty="0">
                <a:latin typeface="Calibri" panose="020F0502020204030204" pitchFamily="34" charset="0"/>
                <a:cs typeface="Calibri" panose="020F0502020204030204" pitchFamily="34" charset="0"/>
              </a:rPr>
              <a:t>tidal harmonics  based regionally validated model with &lt;5cm RMSE </a:t>
            </a:r>
            <a:r>
              <a:rPr lang="en-GB" sz="1400" dirty="0" smtClean="0">
                <a:latin typeface="Calibri" panose="020F0502020204030204" pitchFamily="34" charset="0"/>
                <a:cs typeface="Calibri" panose="020F0502020204030204" pitchFamily="34" charset="0"/>
              </a:rPr>
              <a:t>misfit</a:t>
            </a:r>
          </a:p>
          <a:p>
            <a:pPr marL="342900" indent="-342900">
              <a:buFontTx/>
              <a:buChar char="-"/>
            </a:pPr>
            <a:r>
              <a:rPr lang="en-GB" sz="1400" dirty="0">
                <a:latin typeface="Calibri" panose="020F0502020204030204" pitchFamily="34" charset="0"/>
                <a:cs typeface="Calibri" panose="020F0502020204030204" pitchFamily="34" charset="0"/>
              </a:rPr>
              <a:t>Our testing against the Hydrographic Office </a:t>
            </a:r>
            <a:r>
              <a:rPr lang="en-GB" sz="1400" dirty="0" err="1">
                <a:latin typeface="Calibri" panose="020F0502020204030204" pitchFamily="34" charset="0"/>
                <a:cs typeface="Calibri" panose="020F0502020204030204" pitchFamily="34" charset="0"/>
              </a:rPr>
              <a:t>Austides</a:t>
            </a:r>
            <a:r>
              <a:rPr lang="en-GB" sz="1400" dirty="0">
                <a:latin typeface="Calibri" panose="020F0502020204030204" pitchFamily="34" charset="0"/>
                <a:cs typeface="Calibri" panose="020F0502020204030204" pitchFamily="34" charset="0"/>
              </a:rPr>
              <a:t> record show a RMSE misfit of ~</a:t>
            </a:r>
            <a:r>
              <a:rPr lang="en-GB" sz="1400" dirty="0" smtClean="0">
                <a:latin typeface="Calibri" panose="020F0502020204030204" pitchFamily="34" charset="0"/>
                <a:cs typeface="Calibri" panose="020F0502020204030204" pitchFamily="34" charset="0"/>
              </a:rPr>
              <a:t>10-15cm</a:t>
            </a:r>
          </a:p>
          <a:p>
            <a:pPr marL="342900" indent="-342900">
              <a:buFontTx/>
              <a:buChar char="-"/>
            </a:pPr>
            <a:r>
              <a:rPr lang="en-GB" sz="1400" dirty="0">
                <a:latin typeface="Calibri" panose="020F0502020204030204" pitchFamily="34" charset="0"/>
                <a:cs typeface="Calibri" panose="020F0502020204030204" pitchFamily="34" charset="0"/>
              </a:rPr>
              <a:t>We </a:t>
            </a:r>
            <a:r>
              <a:rPr lang="en-GB" sz="1400" dirty="0" smtClean="0">
                <a:latin typeface="Calibri" panose="020F0502020204030204" pitchFamily="34" charset="0"/>
                <a:cs typeface="Calibri" panose="020F0502020204030204" pitchFamily="34" charset="0"/>
              </a:rPr>
              <a:t>use the OTPS </a:t>
            </a:r>
            <a:r>
              <a:rPr lang="en-GB" sz="1400" dirty="0">
                <a:latin typeface="Calibri" panose="020F0502020204030204" pitchFamily="34" charset="0"/>
                <a:cs typeface="Calibri" panose="020F0502020204030204" pitchFamily="34" charset="0"/>
              </a:rPr>
              <a:t>TPX08 </a:t>
            </a:r>
            <a:r>
              <a:rPr lang="en-GB" sz="1400" dirty="0" smtClean="0">
                <a:latin typeface="Calibri" panose="020F0502020204030204" pitchFamily="34" charset="0"/>
                <a:cs typeface="Calibri" panose="020F0502020204030204" pitchFamily="34" charset="0"/>
              </a:rPr>
              <a:t>model, </a:t>
            </a:r>
            <a:r>
              <a:rPr lang="en-GB" sz="1400" dirty="0">
                <a:latin typeface="Calibri" panose="020F0502020204030204" pitchFamily="34" charset="0"/>
                <a:cs typeface="Calibri" panose="020F0502020204030204" pitchFamily="34" charset="0"/>
              </a:rPr>
              <a:t>consisting of a multi-resolution bathymetric grid solution, with a  1/6° solution in the global open ocean,  and a 1/30° local resolution solution to improve modelling in complex shallow water </a:t>
            </a:r>
            <a:r>
              <a:rPr lang="en-GB" sz="1400" dirty="0" smtClean="0">
                <a:latin typeface="Calibri" panose="020F0502020204030204" pitchFamily="34" charset="0"/>
                <a:cs typeface="Calibri" panose="020F0502020204030204" pitchFamily="34" charset="0"/>
              </a:rPr>
              <a:t>environments.</a:t>
            </a:r>
            <a:endParaRPr lang="en-US" sz="1400" dirty="0" smtClean="0">
              <a:latin typeface="Calibri" panose="020F0502020204030204" pitchFamily="34" charset="0"/>
              <a:cs typeface="Calibri" panose="020F0502020204030204" pitchFamily="34" charset="0"/>
            </a:endParaRPr>
          </a:p>
          <a:p>
            <a:endParaRPr 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899800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676" y="483518"/>
            <a:ext cx="8292817" cy="2972656"/>
          </a:xfrm>
          <a:prstGeom prst="rect">
            <a:avLst/>
          </a:prstGeom>
        </p:spPr>
      </p:pic>
      <p:sp>
        <p:nvSpPr>
          <p:cNvPr id="2" name="Title 1"/>
          <p:cNvSpPr>
            <a:spLocks noGrp="1"/>
          </p:cNvSpPr>
          <p:nvPr>
            <p:ph type="title"/>
          </p:nvPr>
        </p:nvSpPr>
        <p:spPr>
          <a:xfrm>
            <a:off x="683568" y="145541"/>
            <a:ext cx="8229600" cy="461665"/>
          </a:xfrm>
        </p:spPr>
        <p:txBody>
          <a:bodyPr/>
          <a:lstStyle/>
          <a:p>
            <a:pPr algn="ctr"/>
            <a:r>
              <a:rPr lang="en-AU" dirty="0">
                <a:latin typeface="Franklin Gothic Book" panose="020B0503020102020204" pitchFamily="34" charset="0"/>
              </a:rPr>
              <a:t>T</a:t>
            </a:r>
            <a:r>
              <a:rPr lang="en-AU" dirty="0" smtClean="0">
                <a:latin typeface="Franklin Gothic Book" panose="020B0503020102020204" pitchFamily="34" charset="0"/>
              </a:rPr>
              <a:t>he Observed Tidal Range (OTR)</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sp>
        <p:nvSpPr>
          <p:cNvPr id="6" name="Content Placeholder 2"/>
          <p:cNvSpPr>
            <a:spLocks noGrp="1"/>
          </p:cNvSpPr>
          <p:nvPr>
            <p:ph idx="1"/>
          </p:nvPr>
        </p:nvSpPr>
        <p:spPr>
          <a:xfrm>
            <a:off x="395536" y="3141427"/>
            <a:ext cx="8291264" cy="1800200"/>
          </a:xfrm>
        </p:spPr>
        <p:txBody>
          <a:bodyPr/>
          <a:lstStyle/>
          <a:p>
            <a:r>
              <a:rPr lang="en-AU" altLang="en-US" sz="1600" dirty="0" smtClean="0">
                <a:latin typeface="Calibri" panose="020F0502020204030204" pitchFamily="34" charset="0"/>
                <a:cs typeface="Calibri" panose="020F0502020204030204" pitchFamily="34" charset="0"/>
              </a:rPr>
              <a:t>A sun-synchronous sensor – observes at the around the same time of the day for each observation</a:t>
            </a:r>
          </a:p>
          <a:p>
            <a:r>
              <a:rPr lang="en-AU" altLang="en-US" sz="1600" dirty="0" smtClean="0">
                <a:latin typeface="Calibri" panose="020F0502020204030204" pitchFamily="34" charset="0"/>
                <a:cs typeface="Calibri" panose="020F0502020204030204" pitchFamily="34" charset="0"/>
              </a:rPr>
              <a:t>This means that even with tidal variations, we most likely will only observe a portion of the full tidal range</a:t>
            </a:r>
          </a:p>
          <a:p>
            <a:r>
              <a:rPr lang="en-AU" altLang="en-US" sz="1600" dirty="0" smtClean="0">
                <a:latin typeface="Calibri" panose="020F0502020204030204" pitchFamily="34" charset="0"/>
                <a:cs typeface="Calibri" panose="020F0502020204030204" pitchFamily="34" charset="0"/>
              </a:rPr>
              <a:t>We can characterise this as highest (HOT) and lowest (LOT) observed tide</a:t>
            </a:r>
          </a:p>
        </p:txBody>
      </p:sp>
    </p:spTree>
    <p:extLst>
      <p:ext uri="{BB962C8B-B14F-4D97-AF65-F5344CB8AC3E}">
        <p14:creationId xmlns:p14="http://schemas.microsoft.com/office/powerpoint/2010/main" val="15421661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604" y="154373"/>
            <a:ext cx="8229600" cy="461665"/>
          </a:xfrm>
        </p:spPr>
        <p:txBody>
          <a:bodyPr/>
          <a:lstStyle/>
          <a:p>
            <a:pPr algn="ctr"/>
            <a:r>
              <a:rPr lang="en-US" dirty="0">
                <a:latin typeface="Franklin Gothic Book" panose="020B0503020102020204" pitchFamily="34" charset="0"/>
              </a:rPr>
              <a:t>The Intertidal Extents Model (ITEM) Process</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644" y="681889"/>
            <a:ext cx="1841668" cy="1729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9856" y="681887"/>
            <a:ext cx="1824241" cy="1729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5226" y="681889"/>
            <a:ext cx="1827638" cy="1729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85134" y="683951"/>
            <a:ext cx="1807202" cy="1726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453326" y="2468410"/>
            <a:ext cx="1693986" cy="584775"/>
          </a:xfrm>
          <a:prstGeom prst="rect">
            <a:avLst/>
          </a:prstGeom>
          <a:noFill/>
        </p:spPr>
        <p:txBody>
          <a:bodyPr wrap="square" rtlCol="0">
            <a:spAutoFit/>
          </a:bodyPr>
          <a:lstStyle/>
          <a:p>
            <a:r>
              <a:rPr lang="en-AU" sz="1600" dirty="0" smtClean="0">
                <a:solidFill>
                  <a:schemeClr val="tx1">
                    <a:lumMod val="50000"/>
                  </a:schemeClr>
                </a:solidFill>
                <a:latin typeface="Calibri" panose="020F0502020204030204" pitchFamily="34" charset="0"/>
                <a:cs typeface="Calibri" panose="020F0502020204030204" pitchFamily="34" charset="0"/>
              </a:rPr>
              <a:t>Lowest Observed Tide (LOT)</a:t>
            </a:r>
            <a:endParaRPr lang="en-AU" sz="1600" dirty="0">
              <a:solidFill>
                <a:schemeClr val="tx1">
                  <a:lumMod val="50000"/>
                </a:schemeClr>
              </a:solidFill>
              <a:latin typeface="Calibri" panose="020F0502020204030204" pitchFamily="34" charset="0"/>
              <a:cs typeface="Calibri" panose="020F0502020204030204" pitchFamily="34" charset="0"/>
            </a:endParaRPr>
          </a:p>
        </p:txBody>
      </p:sp>
      <p:sp>
        <p:nvSpPr>
          <p:cNvPr id="10" name="Right Arrow 9"/>
          <p:cNvSpPr/>
          <p:nvPr/>
        </p:nvSpPr>
        <p:spPr bwMode="auto">
          <a:xfrm>
            <a:off x="3410923" y="2639604"/>
            <a:ext cx="1977558" cy="310041"/>
          </a:xfrm>
          <a:prstGeom prst="rightArrow">
            <a:avLst/>
          </a:prstGeom>
          <a:noFill/>
          <a:ln w="15875" cap="flat" cmpd="sng" algn="ctr">
            <a:solidFill>
              <a:schemeClr val="tx1">
                <a:lumMod val="50000"/>
              </a:schemeClr>
            </a:solidFill>
            <a:prstDash val="solid"/>
            <a:round/>
            <a:headEnd type="none" w="med" len="med"/>
            <a:tailEnd type="none" w="med" len="med"/>
          </a:ln>
          <a:effectLst/>
          <a:extLst/>
        </p:spPr>
        <p:txBody>
          <a:bodyPr vert="horz" wrap="square" lIns="90000" tIns="46800" rIns="90000" bIns="4680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tx1">
                  <a:lumMod val="50000"/>
                </a:schemeClr>
              </a:solidFill>
              <a:effectLst/>
              <a:latin typeface="Arial" charset="0"/>
            </a:endParaRPr>
          </a:p>
        </p:txBody>
      </p:sp>
      <p:sp>
        <p:nvSpPr>
          <p:cNvPr id="11" name="TextBox 10"/>
          <p:cNvSpPr txBox="1"/>
          <p:nvPr/>
        </p:nvSpPr>
        <p:spPr>
          <a:xfrm>
            <a:off x="6955483" y="2503288"/>
            <a:ext cx="1736853" cy="584775"/>
          </a:xfrm>
          <a:prstGeom prst="rect">
            <a:avLst/>
          </a:prstGeom>
          <a:noFill/>
        </p:spPr>
        <p:txBody>
          <a:bodyPr wrap="square" rtlCol="0">
            <a:spAutoFit/>
          </a:bodyPr>
          <a:lstStyle/>
          <a:p>
            <a:r>
              <a:rPr lang="en-AU" sz="1600" dirty="0" smtClean="0">
                <a:solidFill>
                  <a:schemeClr val="tx1">
                    <a:lumMod val="50000"/>
                  </a:schemeClr>
                </a:solidFill>
                <a:latin typeface="Calibri" panose="020F0502020204030204" pitchFamily="34" charset="0"/>
                <a:cs typeface="Calibri" panose="020F0502020204030204" pitchFamily="34" charset="0"/>
              </a:rPr>
              <a:t>Highest Observed Tide (HOT)</a:t>
            </a:r>
            <a:endParaRPr lang="en-AU" sz="1600" dirty="0">
              <a:solidFill>
                <a:schemeClr val="tx1">
                  <a:lumMod val="50000"/>
                </a:schemeClr>
              </a:solidFill>
              <a:latin typeface="Calibri" panose="020F0502020204030204" pitchFamily="34" charset="0"/>
              <a:cs typeface="Calibri" panose="020F0502020204030204" pitchFamily="34" charset="0"/>
            </a:endParaRPr>
          </a:p>
        </p:txBody>
      </p:sp>
      <p:sp>
        <p:nvSpPr>
          <p:cNvPr id="12" name="Content Placeholder 2"/>
          <p:cNvSpPr>
            <a:spLocks noGrp="1"/>
          </p:cNvSpPr>
          <p:nvPr>
            <p:ph idx="1"/>
          </p:nvPr>
        </p:nvSpPr>
        <p:spPr>
          <a:xfrm>
            <a:off x="630361" y="3242826"/>
            <a:ext cx="7974087" cy="1117816"/>
          </a:xfrm>
        </p:spPr>
        <p:txBody>
          <a:bodyPr/>
          <a:lstStyle/>
          <a:p>
            <a:pPr marL="342900" indent="-342900">
              <a:buFontTx/>
              <a:buChar char="-"/>
            </a:pPr>
            <a:r>
              <a:rPr lang="en-US" sz="1600" dirty="0" smtClean="0">
                <a:latin typeface="Calibri" panose="020F0502020204030204" pitchFamily="34" charset="0"/>
                <a:cs typeface="Calibri" panose="020F0502020204030204" pitchFamily="34" charset="0"/>
              </a:rPr>
              <a:t>Each tile stack of observations is attributed with a tidal height </a:t>
            </a:r>
            <a:r>
              <a:rPr lang="en-US" sz="1600" dirty="0" err="1" smtClean="0">
                <a:latin typeface="Calibri" panose="020F0502020204030204" pitchFamily="34" charset="0"/>
                <a:cs typeface="Calibri" panose="020F0502020204030204" pitchFamily="34" charset="0"/>
              </a:rPr>
              <a:t>utilising</a:t>
            </a:r>
            <a:r>
              <a:rPr lang="en-US" sz="1600" dirty="0" smtClean="0">
                <a:latin typeface="Calibri" panose="020F0502020204030204" pitchFamily="34" charset="0"/>
                <a:cs typeface="Calibri" panose="020F0502020204030204" pitchFamily="34" charset="0"/>
              </a:rPr>
              <a:t> the OTPS model</a:t>
            </a:r>
          </a:p>
          <a:p>
            <a:pPr marL="342900" indent="-342900">
              <a:buFontTx/>
              <a:buChar char="-"/>
            </a:pPr>
            <a:r>
              <a:rPr lang="en-US" sz="1600" dirty="0" smtClean="0">
                <a:latin typeface="Calibri" panose="020F0502020204030204" pitchFamily="34" charset="0"/>
                <a:cs typeface="Calibri" panose="020F0502020204030204" pitchFamily="34" charset="0"/>
              </a:rPr>
              <a:t>Observations are the reordered based on tidal height rather than time</a:t>
            </a:r>
          </a:p>
          <a:p>
            <a:pPr marL="342900" indent="-342900">
              <a:buFontTx/>
              <a:buChar char="-"/>
            </a:pPr>
            <a:endParaRPr lang="en-US" dirty="0" smtClean="0"/>
          </a:p>
          <a:p>
            <a:endParaRPr lang="en-GB" dirty="0"/>
          </a:p>
        </p:txBody>
      </p:sp>
      <p:sp>
        <p:nvSpPr>
          <p:cNvPr id="13" name="Rectangle 12"/>
          <p:cNvSpPr/>
          <p:nvPr/>
        </p:nvSpPr>
        <p:spPr>
          <a:xfrm>
            <a:off x="630361" y="4011910"/>
            <a:ext cx="7758063" cy="892552"/>
          </a:xfrm>
          <a:prstGeom prst="rect">
            <a:avLst/>
          </a:prstGeom>
        </p:spPr>
        <p:txBody>
          <a:bodyPr wrap="square">
            <a:spAutoFit/>
          </a:bodyPr>
          <a:lstStyle/>
          <a:p>
            <a:pPr marL="342900" indent="-342900">
              <a:buFontTx/>
              <a:buChar char="-"/>
            </a:pPr>
            <a:r>
              <a:rPr lang="en-US" sz="1600" dirty="0" smtClean="0">
                <a:latin typeface="Calibri" panose="020F0502020204030204" pitchFamily="34" charset="0"/>
                <a:cs typeface="Calibri" panose="020F0502020204030204" pitchFamily="34" charset="0"/>
              </a:rPr>
              <a:t>The Observed Tidal Range is divided into 10 equal interval buckets to create ensemble stacks of observations for each 10% of the range</a:t>
            </a:r>
          </a:p>
          <a:p>
            <a:endParaRPr 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674273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Franklin Gothic Book" panose="020B0503020102020204" pitchFamily="34" charset="0"/>
              </a:rPr>
              <a:t>The Intertidal Extents Model (ITEM) Process</a:t>
            </a:r>
            <a:endParaRPr lang="en-AU" dirty="0">
              <a:latin typeface="Franklin Gothic Book" panose="020B0503020102020204" pitchFamily="34" charset="0"/>
            </a:endParaRPr>
          </a:p>
        </p:txBody>
      </p:sp>
      <p:sp>
        <p:nvSpPr>
          <p:cNvPr id="4" name="Footer Placeholder 3"/>
          <p:cNvSpPr>
            <a:spLocks noGrp="1"/>
          </p:cNvSpPr>
          <p:nvPr>
            <p:ph type="ftr" sz="quarter" idx="10"/>
          </p:nvPr>
        </p:nvSpPr>
        <p:spPr/>
        <p:txBody>
          <a:bodyPr/>
          <a:lstStyle/>
          <a:p>
            <a:endParaRPr lang="en-AU"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773609"/>
            <a:ext cx="5328592" cy="3996444"/>
          </a:xfrm>
          <a:prstGeom prst="rect">
            <a:avLst/>
          </a:prstGeom>
        </p:spPr>
      </p:pic>
    </p:spTree>
    <p:extLst>
      <p:ext uri="{BB962C8B-B14F-4D97-AF65-F5344CB8AC3E}">
        <p14:creationId xmlns:p14="http://schemas.microsoft.com/office/powerpoint/2010/main" val="608647185"/>
      </p:ext>
    </p:extLst>
  </p:cSld>
  <p:clrMapOvr>
    <a:masterClrMapping/>
  </p:clrMapOvr>
  <p:timing>
    <p:tnLst>
      <p:par>
        <p:cTn id="1" dur="indefinite" restart="never" nodeType="tmRoot"/>
      </p:par>
    </p:tnLst>
  </p:timing>
</p:sld>
</file>

<file path=ppt/theme/theme1.xml><?xml version="1.0" encoding="utf-8"?>
<a:theme xmlns:a="http://schemas.openxmlformats.org/drawingml/2006/main" name="GA White Widescreen 16x9">
  <a:themeElements>
    <a:clrScheme name="GA Conclusion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GA Conclusion 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lnDef>
  </a:objectDefaults>
  <a:extraClrSchemeLst>
    <a:extraClrScheme>
      <a:clrScheme name="GA Conclusion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A Conclusion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A Conclusion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A Conclusion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A Conclusion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A Conclusion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A Conclusion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A Conclusion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A Conclusion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A Conclusion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A Conclusion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A Conclusion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GA Blue Pages">
  <a:themeElements>
    <a:clrScheme name="GA Blue Pages 13">
      <a:dk1>
        <a:srgbClr val="4D4D4F"/>
      </a:dk1>
      <a:lt1>
        <a:srgbClr val="FFFFFF"/>
      </a:lt1>
      <a:dk2>
        <a:srgbClr val="267485"/>
      </a:dk2>
      <a:lt2>
        <a:srgbClr val="808080"/>
      </a:lt2>
      <a:accent1>
        <a:srgbClr val="A0D7E4"/>
      </a:accent1>
      <a:accent2>
        <a:srgbClr val="333399"/>
      </a:accent2>
      <a:accent3>
        <a:srgbClr val="FFFFFF"/>
      </a:accent3>
      <a:accent4>
        <a:srgbClr val="404042"/>
      </a:accent4>
      <a:accent5>
        <a:srgbClr val="CDE8EF"/>
      </a:accent5>
      <a:accent6>
        <a:srgbClr val="2D2D8A"/>
      </a:accent6>
      <a:hlink>
        <a:srgbClr val="0000FF"/>
      </a:hlink>
      <a:folHlink>
        <a:srgbClr val="99CC00"/>
      </a:folHlink>
    </a:clrScheme>
    <a:fontScheme name="GA Blue Pag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lnDef>
  </a:objectDefaults>
  <a:extraClrSchemeLst>
    <a:extraClrScheme>
      <a:clrScheme name="GA Blue Pag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A Blue Pag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A Blue Pag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A Blue Pag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A Blue Pag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A Blue Pag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A Blue Pag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A Blue Pag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A Blue Pag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A Blue Pag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A Blue Pag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A Blue Pag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GA Blue Pages 13">
        <a:dk1>
          <a:srgbClr val="4D4D4F"/>
        </a:dk1>
        <a:lt1>
          <a:srgbClr val="FFFFFF"/>
        </a:lt1>
        <a:dk2>
          <a:srgbClr val="267485"/>
        </a:dk2>
        <a:lt2>
          <a:srgbClr val="808080"/>
        </a:lt2>
        <a:accent1>
          <a:srgbClr val="A0D7E4"/>
        </a:accent1>
        <a:accent2>
          <a:srgbClr val="333399"/>
        </a:accent2>
        <a:accent3>
          <a:srgbClr val="FFFFFF"/>
        </a:accent3>
        <a:accent4>
          <a:srgbClr val="404042"/>
        </a:accent4>
        <a:accent5>
          <a:srgbClr val="CDE8EF"/>
        </a:accent5>
        <a:accent6>
          <a:srgbClr val="2D2D8A"/>
        </a:accent6>
        <a:hlink>
          <a:srgbClr val="0000FF"/>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GA Internal Title Slide">
  <a:themeElements>
    <a:clrScheme name="GA Internal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GA Internal Title 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lnDef>
  </a:objectDefaults>
  <a:extraClrSchemeLst>
    <a:extraClrScheme>
      <a:clrScheme name="GA Internal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A Internal Title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A Internal Title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A Internal Title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A Internal Title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A Internal Title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A Internal Title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A Internal Title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A Internal Title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A Internal Title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A Internal Title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A Internal Title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8_AGDC Wide Content Master">
  <a:themeElements>
    <a:clrScheme name="AGDC">
      <a:dk1>
        <a:srgbClr val="4D4D4F"/>
      </a:dk1>
      <a:lt1>
        <a:srgbClr val="FFFFFF"/>
      </a:lt1>
      <a:dk2>
        <a:srgbClr val="239AD6"/>
      </a:dk2>
      <a:lt2>
        <a:srgbClr val="808080"/>
      </a:lt2>
      <a:accent1>
        <a:srgbClr val="008C3B"/>
      </a:accent1>
      <a:accent2>
        <a:srgbClr val="FAB005"/>
      </a:accent2>
      <a:accent3>
        <a:srgbClr val="FFFFFF"/>
      </a:accent3>
      <a:accent4>
        <a:srgbClr val="404042"/>
      </a:accent4>
      <a:accent5>
        <a:srgbClr val="939396"/>
      </a:accent5>
      <a:accent6>
        <a:srgbClr val="2D2D8A"/>
      </a:accent6>
      <a:hlink>
        <a:srgbClr val="0000FF"/>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 White Widescreen 16x9</Template>
  <TotalTime>3909</TotalTime>
  <Words>1329</Words>
  <Application>Microsoft Office PowerPoint</Application>
  <PresentationFormat>On-screen Show (16:9)</PresentationFormat>
  <Paragraphs>123</Paragraphs>
  <Slides>23</Slides>
  <Notes>2</Notes>
  <HiddenSlides>0</HiddenSlides>
  <MMClips>1</MMClips>
  <ScaleCrop>false</ScaleCrop>
  <HeadingPairs>
    <vt:vector size="4" baseType="variant">
      <vt:variant>
        <vt:lpstr>Theme</vt:lpstr>
      </vt:variant>
      <vt:variant>
        <vt:i4>4</vt:i4>
      </vt:variant>
      <vt:variant>
        <vt:lpstr>Slide Titles</vt:lpstr>
      </vt:variant>
      <vt:variant>
        <vt:i4>23</vt:i4>
      </vt:variant>
    </vt:vector>
  </HeadingPairs>
  <TitlesOfParts>
    <vt:vector size="27" baseType="lpstr">
      <vt:lpstr>GA White Widescreen 16x9</vt:lpstr>
      <vt:lpstr>GA Blue Pages</vt:lpstr>
      <vt:lpstr>GA Internal Title Slide</vt:lpstr>
      <vt:lpstr>8_AGDC Wide Content Master</vt:lpstr>
      <vt:lpstr>PowerPoint Presentation</vt:lpstr>
      <vt:lpstr>The Intertidal Extent Model (ITEM)</vt:lpstr>
      <vt:lpstr>How and why do we want to map the intertidal zone?</vt:lpstr>
      <vt:lpstr>Digital Earth Australia (DEA)</vt:lpstr>
      <vt:lpstr>PowerPoint Presentation</vt:lpstr>
      <vt:lpstr>Continental Scale Tidal Modelling</vt:lpstr>
      <vt:lpstr>The Observed Tidal Range (OTR)</vt:lpstr>
      <vt:lpstr>The Intertidal Extents Model (ITEM) Process</vt:lpstr>
      <vt:lpstr>The Intertidal Extents Model (ITEM) Process</vt:lpstr>
      <vt:lpstr>The Relative Extents Model</vt:lpstr>
      <vt:lpstr>ITEM Model Examples</vt:lpstr>
      <vt:lpstr>Deriving a Digital Elevation Model</vt:lpstr>
      <vt:lpstr>Model Validation  - Darwin, Northern Territory</vt:lpstr>
      <vt:lpstr>Model Validation  - Moreton Bay, Queensland</vt:lpstr>
      <vt:lpstr>Integrating the Intertidal DEM in the Northern Australian 100m Bathymetry Grid</vt:lpstr>
      <vt:lpstr>Integrating the Intertidal DEM in the Northern Australian 100m Bathymetry Grid</vt:lpstr>
      <vt:lpstr>Integrating the Intertidal DEM in the Central QLD and GBR 30m Bathymetry Grid</vt:lpstr>
      <vt:lpstr>ITEM v2 – What can we improve?......</vt:lpstr>
      <vt:lpstr>A New Tidal Modelling Framework</vt:lpstr>
      <vt:lpstr>Improved modelling and more complete archive in DEA</vt:lpstr>
      <vt:lpstr>Using  composite imagery to explore change dynamics</vt:lpstr>
      <vt:lpstr>Where to next? </vt:lpstr>
      <vt:lpstr>PowerPoint Presentation</vt:lpstr>
    </vt:vector>
  </TitlesOfParts>
  <Company>Geoscience Australia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Geoscience Australia</dc:creator>
  <cp:lastModifiedBy>Geoscience Australia</cp:lastModifiedBy>
  <cp:revision>84</cp:revision>
  <dcterms:created xsi:type="dcterms:W3CDTF">2016-10-28T03:13:23Z</dcterms:created>
  <dcterms:modified xsi:type="dcterms:W3CDTF">2017-11-08T03:31:45Z</dcterms:modified>
</cp:coreProperties>
</file>